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9"/>
  </p:notesMasterIdLst>
  <p:sldIdLst>
    <p:sldId id="270" r:id="rId3"/>
    <p:sldId id="258" r:id="rId4"/>
    <p:sldId id="260" r:id="rId5"/>
    <p:sldId id="261" r:id="rId6"/>
    <p:sldId id="602"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35B"/>
    <a:srgbClr val="001E61"/>
    <a:srgbClr val="F269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81837"/>
  </p:normalViewPr>
  <p:slideViewPr>
    <p:cSldViewPr snapToGrid="0">
      <p:cViewPr varScale="1">
        <p:scale>
          <a:sx n="101" d="100"/>
          <a:sy n="101" d="100"/>
        </p:scale>
        <p:origin x="22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E. Daly" userId="524ee022-a37e-4c78-862e-198b12713a70" providerId="ADAL" clId="{B9A54B35-2081-8A4A-B3F2-A5137E8DA05F}"/>
    <pc:docChg chg="custSel modSld">
      <pc:chgData name="Hannah E. Daly" userId="524ee022-a37e-4c78-862e-198b12713a70" providerId="ADAL" clId="{B9A54B35-2081-8A4A-B3F2-A5137E8DA05F}" dt="2024-04-21T17:04:26.989" v="2739" actId="20577"/>
      <pc:docMkLst>
        <pc:docMk/>
      </pc:docMkLst>
      <pc:sldChg chg="modNotesTx">
        <pc:chgData name="Hannah E. Daly" userId="524ee022-a37e-4c78-862e-198b12713a70" providerId="ADAL" clId="{B9A54B35-2081-8A4A-B3F2-A5137E8DA05F}" dt="2024-04-21T17:04:26.989" v="2739" actId="20577"/>
        <pc:sldMkLst>
          <pc:docMk/>
          <pc:sldMk cId="1719171823" sldId="258"/>
        </pc:sldMkLst>
      </pc:sldChg>
      <pc:sldChg chg="modNotesTx">
        <pc:chgData name="Hannah E. Daly" userId="524ee022-a37e-4c78-862e-198b12713a70" providerId="ADAL" clId="{B9A54B35-2081-8A4A-B3F2-A5137E8DA05F}" dt="2024-04-21T17:03:42.244" v="2667" actId="20577"/>
        <pc:sldMkLst>
          <pc:docMk/>
          <pc:sldMk cId="156029502" sldId="260"/>
        </pc:sldMkLst>
      </pc:sldChg>
      <pc:sldChg chg="modNotesTx">
        <pc:chgData name="Hannah E. Daly" userId="524ee022-a37e-4c78-862e-198b12713a70" providerId="ADAL" clId="{B9A54B35-2081-8A4A-B3F2-A5137E8DA05F}" dt="2024-04-21T16:42:07.613" v="377" actId="20577"/>
        <pc:sldMkLst>
          <pc:docMk/>
          <pc:sldMk cId="1143633229" sldId="270"/>
        </pc:sldMkLst>
      </pc:sldChg>
    </pc:docChg>
  </pc:docChgLst>
  <pc:docChgLst>
    <pc:chgData name="Hannah E. Daly" userId="524ee022-a37e-4c78-862e-198b12713a70" providerId="ADAL" clId="{D4BBCA1E-D089-754E-B350-4F074425800B}"/>
    <pc:docChg chg="custSel modSld">
      <pc:chgData name="Hannah E. Daly" userId="524ee022-a37e-4c78-862e-198b12713a70" providerId="ADAL" clId="{D4BBCA1E-D089-754E-B350-4F074425800B}" dt="2024-04-21T17:47:22.739" v="2664" actId="20577"/>
      <pc:docMkLst>
        <pc:docMk/>
      </pc:docMkLst>
      <pc:sldChg chg="modNotesTx">
        <pc:chgData name="Hannah E. Daly" userId="524ee022-a37e-4c78-862e-198b12713a70" providerId="ADAL" clId="{D4BBCA1E-D089-754E-B350-4F074425800B}" dt="2024-04-21T17:47:22.739" v="2664" actId="20577"/>
        <pc:sldMkLst>
          <pc:docMk/>
          <pc:sldMk cId="1719171823" sldId="258"/>
        </pc:sldMkLst>
      </pc:sldChg>
      <pc:sldChg chg="modNotesTx">
        <pc:chgData name="Hannah E. Daly" userId="524ee022-a37e-4c78-862e-198b12713a70" providerId="ADAL" clId="{D4BBCA1E-D089-754E-B350-4F074425800B}" dt="2024-04-21T17:24:52.953" v="1067" actId="21"/>
        <pc:sldMkLst>
          <pc:docMk/>
          <pc:sldMk cId="1154764846" sldId="259"/>
        </pc:sldMkLst>
      </pc:sldChg>
      <pc:sldChg chg="modSp modNotesTx">
        <pc:chgData name="Hannah E. Daly" userId="524ee022-a37e-4c78-862e-198b12713a70" providerId="ADAL" clId="{D4BBCA1E-D089-754E-B350-4F074425800B}" dt="2024-04-21T17:20:02.173" v="822" actId="20577"/>
        <pc:sldMkLst>
          <pc:docMk/>
          <pc:sldMk cId="156029502" sldId="260"/>
        </pc:sldMkLst>
        <pc:spChg chg="mod">
          <ac:chgData name="Hannah E. Daly" userId="524ee022-a37e-4c78-862e-198b12713a70" providerId="ADAL" clId="{D4BBCA1E-D089-754E-B350-4F074425800B}" dt="2024-04-21T17:18:27.222" v="577" actId="122"/>
          <ac:spMkLst>
            <pc:docMk/>
            <pc:sldMk cId="156029502" sldId="260"/>
            <ac:spMk id="13" creationId="{4C93D09A-75D6-8ACB-EDE1-1AA5A6A84D36}"/>
          </ac:spMkLst>
        </pc:spChg>
      </pc:sldChg>
      <pc:sldChg chg="modNotesTx">
        <pc:chgData name="Hannah E. Daly" userId="524ee022-a37e-4c78-862e-198b12713a70" providerId="ADAL" clId="{D4BBCA1E-D089-754E-B350-4F074425800B}" dt="2024-04-21T17:41:15.908" v="1360" actId="20577"/>
        <pc:sldMkLst>
          <pc:docMk/>
          <pc:sldMk cId="2172583537" sldId="261"/>
        </pc:sldMkLst>
      </pc:sldChg>
      <pc:sldChg chg="modNotesTx">
        <pc:chgData name="Hannah E. Daly" userId="524ee022-a37e-4c78-862e-198b12713a70" providerId="ADAL" clId="{D4BBCA1E-D089-754E-B350-4F074425800B}" dt="2024-04-21T17:41:07.052" v="1357" actId="20577"/>
        <pc:sldMkLst>
          <pc:docMk/>
          <pc:sldMk cId="1254167942" sldId="6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8259A-9F7B-814D-A002-5B6FBEBDDB4C}" type="datetimeFigureOut">
              <a:rPr lang="en-US" smtClean="0"/>
              <a:t>4/21/24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8AD91-2B7C-5640-9D7B-A4048C706D8A}" type="slidenum">
              <a:rPr lang="en-US" smtClean="0"/>
              <a:t>‹#›</a:t>
            </a:fld>
            <a:endParaRPr lang="en-US"/>
          </a:p>
        </p:txBody>
      </p:sp>
    </p:spTree>
    <p:extLst>
      <p:ext uri="{BB962C8B-B14F-4D97-AF65-F5344CB8AC3E}">
        <p14:creationId xmlns:p14="http://schemas.microsoft.com/office/powerpoint/2010/main" val="74608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effectLst/>
                <a:latin typeface="Calibri" panose="020F0502020204030204" pitchFamily="34" charset="0"/>
              </a:rPr>
              <a:t>We are all here today, on Earth Day, because </a:t>
            </a:r>
            <a:r>
              <a:rPr lang="en-GB" sz="1800" dirty="0">
                <a:effectLst/>
                <a:latin typeface="Calibri" panose="020F0502020204030204" pitchFamily="34" charset="0"/>
              </a:rPr>
              <a:t>we</a:t>
            </a:r>
            <a:r>
              <a:rPr lang="en-IE" sz="1800" dirty="0">
                <a:effectLst/>
                <a:latin typeface="Calibri" panose="020F0502020204030204" pitchFamily="34" charset="0"/>
              </a:rPr>
              <a:t> are concerned about the state of our precious planet. Human activities are changing planetary systems on a colossal scale, and its in our power to stop this, and even reverse most of the damage. </a:t>
            </a:r>
          </a:p>
          <a:p>
            <a:r>
              <a:rPr lang="en-IE" sz="1800" dirty="0">
                <a:effectLst/>
                <a:latin typeface="Calibri" panose="020F0502020204030204" pitchFamily="34" charset="0"/>
              </a:rPr>
              <a:t> </a:t>
            </a:r>
          </a:p>
          <a:p>
            <a:r>
              <a:rPr lang="en-IE" sz="1800" dirty="0">
                <a:effectLst/>
                <a:latin typeface="Calibri" panose="020F0502020204030204" pitchFamily="34" charset="0"/>
              </a:rPr>
              <a:t>On the one hand, we in Ireland have come a long way. . </a:t>
            </a:r>
          </a:p>
          <a:p>
            <a:r>
              <a:rPr lang="en-IE" sz="1800" dirty="0">
                <a:effectLst/>
                <a:latin typeface="Calibri" panose="020F0502020204030204" pitchFamily="34" charset="0"/>
              </a:rPr>
              <a:t> </a:t>
            </a:r>
          </a:p>
          <a:p>
            <a:r>
              <a:rPr lang="en-GB" sz="1800" dirty="0">
                <a:effectLst/>
                <a:latin typeface="Calibri" panose="020F0502020204030204" pitchFamily="34" charset="0"/>
              </a:rPr>
              <a:t>We have</a:t>
            </a:r>
            <a:r>
              <a:rPr lang="en-IE" sz="1800" dirty="0">
                <a:effectLst/>
                <a:latin typeface="Calibri" panose="020F0502020204030204" pitchFamily="34" charset="0"/>
              </a:rPr>
              <a:t> political commitments</a:t>
            </a:r>
            <a:r>
              <a:rPr lang="en-GB" sz="1800" dirty="0">
                <a:effectLst/>
                <a:latin typeface="Calibri" panose="020F0502020204030204" pitchFamily="34" charset="0"/>
              </a:rPr>
              <a:t> to decarbonisation, enshrined in</a:t>
            </a:r>
            <a:r>
              <a:rPr lang="en-IE" sz="1800" dirty="0">
                <a:effectLst/>
                <a:latin typeface="Calibri" panose="020F0502020204030204" pitchFamily="34" charset="0"/>
              </a:rPr>
              <a:t> carbon budgets.. Paris Agreement</a:t>
            </a:r>
            <a:r>
              <a:rPr lang="en-GB" sz="1800" dirty="0">
                <a:effectLst/>
                <a:latin typeface="Calibri" panose="020F0502020204030204" pitchFamily="34" charset="0"/>
              </a:rPr>
              <a:t>, we have stopped new licences for fossil fuels. </a:t>
            </a:r>
            <a:endParaRPr lang="en-IE" sz="1800" dirty="0">
              <a:effectLst/>
              <a:latin typeface="Calibri" panose="020F0502020204030204" pitchFamily="34" charset="0"/>
            </a:endParaRPr>
          </a:p>
          <a:p>
            <a:r>
              <a:rPr lang="en-IE" sz="1800" dirty="0">
                <a:effectLst/>
                <a:latin typeface="Calibri" panose="020F0502020204030204" pitchFamily="34" charset="0"/>
              </a:rPr>
              <a:t>BUT </a:t>
            </a:r>
            <a:r>
              <a:rPr lang="en-GB" sz="1800" dirty="0">
                <a:effectLst/>
                <a:latin typeface="Calibri" panose="020F0502020204030204" pitchFamily="34" charset="0"/>
              </a:rPr>
              <a:t>targets have not translated into meaningful emissions reductions. </a:t>
            </a:r>
            <a:endParaRPr lang="en-IE" sz="1800" dirty="0">
              <a:effectLst/>
              <a:latin typeface="Calibri" panose="020F0502020204030204" pitchFamily="34" charset="0"/>
            </a:endParaRPr>
          </a:p>
          <a:p>
            <a:r>
              <a:rPr lang="en-IE" sz="1800" dirty="0">
                <a:effectLst/>
                <a:latin typeface="Calibri" panose="020F0502020204030204" pitchFamily="34" charset="0"/>
              </a:rPr>
              <a:t> </a:t>
            </a:r>
          </a:p>
          <a:p>
            <a:r>
              <a:rPr lang="en-GB" sz="1800" dirty="0">
                <a:effectLst/>
                <a:latin typeface="Calibri" panose="020F0502020204030204" pitchFamily="34" charset="0"/>
              </a:rPr>
              <a:t>According to projections of greenhouse gases, </a:t>
            </a:r>
          </a:p>
          <a:p>
            <a:r>
              <a:rPr lang="en-GB" sz="1800" dirty="0">
                <a:effectLst/>
                <a:latin typeface="Calibri" panose="020F0502020204030204" pitchFamily="34" charset="0"/>
              </a:rPr>
              <a:t>Ireland will breach legally-binding carbon budgets and international obligations</a:t>
            </a:r>
          </a:p>
          <a:p>
            <a:r>
              <a:rPr lang="en-GB" sz="1800" dirty="0">
                <a:effectLst/>
                <a:latin typeface="Calibri" panose="020F0502020204030204" pitchFamily="34" charset="0"/>
              </a:rPr>
              <a:t>unless an urgent course correction is taken to align with these commitments. </a:t>
            </a:r>
          </a:p>
          <a:p>
            <a:endParaRPr lang="en-IE" sz="1800" dirty="0">
              <a:effectLst/>
              <a:latin typeface="Calibri" panose="020F0502020204030204" pitchFamily="34" charset="0"/>
            </a:endParaRPr>
          </a:p>
          <a:p>
            <a:r>
              <a:rPr lang="en-IE" sz="1800" dirty="0">
                <a:effectLst/>
                <a:latin typeface="Calibri" panose="020F0502020204030204" pitchFamily="34" charset="0"/>
              </a:rPr>
              <a:t>The nature of this challenge is unprecendented, and we are not collectively  treating this as a real emergency.</a:t>
            </a:r>
          </a:p>
          <a:p>
            <a:r>
              <a:rPr lang="en-IE" sz="1800" dirty="0">
                <a:effectLst/>
                <a:latin typeface="Calibri" panose="020F0502020204030204" pitchFamily="34" charset="0"/>
              </a:rPr>
              <a:t> </a:t>
            </a:r>
          </a:p>
          <a:p>
            <a:r>
              <a:rPr lang="en-IE" sz="1800" dirty="0">
                <a:effectLst/>
                <a:latin typeface="Calibri" panose="020F0502020204030204" pitchFamily="34" charset="0"/>
              </a:rPr>
              <a:t>There are other reasons for inertia.</a:t>
            </a:r>
          </a:p>
          <a:p>
            <a:pPr rtl="0" fontAlgn="ctr"/>
            <a:r>
              <a:rPr lang="en-IE" sz="1800" dirty="0">
                <a:effectLst/>
                <a:latin typeface="Calibri" panose="020F0502020204030204" pitchFamily="34" charset="0"/>
              </a:rPr>
              <a:t>There are many reasons why we as individuals and institutions prefer the status quo, and resist change, even if that change is for the better. Some of those reasons are rational - there are evolutionary advantages to not rocking the boat - our state institutions are geared towards preserving a stable democracy. </a:t>
            </a:r>
            <a:endParaRPr lang="en-GB" sz="1800" dirty="0">
              <a:effectLst/>
              <a:latin typeface="Calibri" panose="020F0502020204030204" pitchFamily="34" charset="0"/>
            </a:endParaRPr>
          </a:p>
          <a:p>
            <a:pPr rtl="0" fontAlgn="ctr"/>
            <a:endParaRPr lang="en-GB" sz="1800" dirty="0">
              <a:effectLst/>
              <a:latin typeface="Calibri" panose="020F0502020204030204" pitchFamily="34" charset="0"/>
            </a:endParaRPr>
          </a:p>
          <a:p>
            <a:pPr rtl="0" fontAlgn="ctr"/>
            <a:r>
              <a:rPr lang="en-IE" sz="1800" dirty="0">
                <a:effectLst/>
                <a:latin typeface="Calibri" panose="020F0502020204030204" pitchFamily="34" charset="0"/>
              </a:rPr>
              <a:t>If our society is like a massive steamer ship, there are fears that if we try to turn it too quickly, it will </a:t>
            </a:r>
            <a:r>
              <a:rPr lang="en-GB" sz="1800" dirty="0">
                <a:effectLst/>
                <a:latin typeface="Calibri" panose="020F0502020204030204" pitchFamily="34" charset="0"/>
              </a:rPr>
              <a:t>sink. </a:t>
            </a:r>
          </a:p>
          <a:p>
            <a:pPr rtl="0" fontAlgn="ctr"/>
            <a:endParaRPr lang="en-GB" sz="1800" dirty="0">
              <a:effectLst/>
              <a:latin typeface="Calibri" panose="020F0502020204030204" pitchFamily="34" charset="0"/>
            </a:endParaRPr>
          </a:p>
          <a:p>
            <a:pPr rtl="0" fontAlgn="ctr"/>
            <a:r>
              <a:rPr lang="en-GB" sz="1800" dirty="0">
                <a:effectLst/>
                <a:latin typeface="Calibri" panose="020F0502020204030204" pitchFamily="34" charset="0"/>
              </a:rPr>
              <a:t>But we can, and must, go much faster. For me, a great source of hope is that we have solutions. </a:t>
            </a:r>
            <a:endParaRPr lang="en-IE" sz="1800" dirty="0">
              <a:effectLst/>
              <a:latin typeface="Calibri" panose="020F0502020204030204" pitchFamily="34" charset="0"/>
            </a:endParaRPr>
          </a:p>
          <a:p>
            <a:r>
              <a:rPr lang="en-IE" sz="1800" dirty="0">
                <a:effectLst/>
                <a:latin typeface="Calibri" panose="020F0502020204030204" pitchFamily="34" charset="0"/>
              </a:rPr>
              <a:t> </a:t>
            </a:r>
            <a:r>
              <a:rPr lang="en-GB" sz="1800" dirty="0">
                <a:effectLst/>
                <a:latin typeface="Calibri" panose="020F0502020204030204" pitchFamily="34" charset="0"/>
              </a:rPr>
              <a:t>but WE HAVE TO ADDRESS THE SOURCES OF INERTIA </a:t>
            </a:r>
            <a:endParaRPr lang="en-IE" sz="1800" dirty="0">
              <a:effectLst/>
              <a:latin typeface="Calibri" panose="020F0502020204030204" pitchFamily="34" charset="0"/>
            </a:endParaRPr>
          </a:p>
          <a:p>
            <a:r>
              <a:rPr lang="en-GB" sz="1800" dirty="0">
                <a:effectLst/>
                <a:latin typeface="Calibri" panose="020F0502020204030204" pitchFamily="34" charset="0"/>
              </a:rPr>
              <a:t>There are many sources – but </a:t>
            </a:r>
            <a:r>
              <a:rPr lang="en-IE" sz="1800" dirty="0">
                <a:effectLst/>
                <a:latin typeface="Calibri" panose="020F0502020204030204" pitchFamily="34" charset="0"/>
              </a:rPr>
              <a:t>Two of the main reasons</a:t>
            </a:r>
            <a:r>
              <a:rPr lang="en-GB" sz="1800" dirty="0">
                <a:effectLst/>
                <a:latin typeface="Calibri" panose="020F0502020204030204" pitchFamily="34" charset="0"/>
              </a:rPr>
              <a:t>, for me. </a:t>
            </a:r>
            <a:r>
              <a:rPr lang="en-IE" sz="1800" dirty="0">
                <a:effectLst/>
                <a:latin typeface="Calibri" panose="020F0502020204030204" pitchFamily="34" charset="0"/>
              </a:rPr>
              <a:t>are - firstly – </a:t>
            </a:r>
            <a:r>
              <a:rPr lang="en-GB" sz="1800" dirty="0">
                <a:effectLst/>
                <a:latin typeface="Calibri" panose="020F0502020204030204" pitchFamily="34" charset="0"/>
              </a:rPr>
              <a:t>we </a:t>
            </a:r>
            <a:r>
              <a:rPr lang="en-IE" sz="1800" dirty="0">
                <a:effectLst/>
                <a:latin typeface="Calibri" panose="020F0502020204030204" pitchFamily="34" charset="0"/>
              </a:rPr>
              <a:t>are being </a:t>
            </a:r>
            <a:r>
              <a:rPr lang="en-IE" sz="1800" b="1" u="sng" dirty="0">
                <a:effectLst/>
                <a:latin typeface="Calibri" panose="020F0502020204030204" pitchFamily="34" charset="0"/>
              </a:rPr>
              <a:t>distracted</a:t>
            </a:r>
            <a:r>
              <a:rPr lang="en-IE" sz="1800" dirty="0">
                <a:effectLst/>
                <a:latin typeface="Calibri" panose="020F0502020204030204" pitchFamily="34" charset="0"/>
              </a:rPr>
              <a:t> by false solutions</a:t>
            </a:r>
            <a:r>
              <a:rPr lang="en-GB" sz="1800" dirty="0">
                <a:effectLst/>
                <a:latin typeface="Calibri" panose="020F0502020204030204" pitchFamily="34" charset="0"/>
              </a:rPr>
              <a:t>, and there is wide scale disinformation and misinformation about what solutions are necessary. </a:t>
            </a:r>
            <a:endParaRPr lang="en-IE" sz="1800" dirty="0">
              <a:effectLst/>
              <a:latin typeface="Calibri" panose="020F0502020204030204" pitchFamily="34" charset="0"/>
            </a:endParaRPr>
          </a:p>
          <a:p>
            <a:r>
              <a:rPr lang="en-IE" sz="1800" dirty="0">
                <a:effectLst/>
                <a:latin typeface="Calibri" panose="020F0502020204030204" pitchFamily="34" charset="0"/>
              </a:rPr>
              <a:t> </a:t>
            </a:r>
          </a:p>
          <a:p>
            <a:r>
              <a:rPr lang="en-IE" sz="1800" dirty="0">
                <a:effectLst/>
                <a:latin typeface="Calibri" panose="020F0502020204030204" pitchFamily="34" charset="0"/>
              </a:rPr>
              <a:t>.. Shouldn't we really be thinking of nucelar? And electric vehicles aren't perfect, shouldn't we </a:t>
            </a:r>
            <a:r>
              <a:rPr lang="en-GB" sz="1800" dirty="0">
                <a:effectLst/>
                <a:latin typeface="Calibri" panose="020F0502020204030204" pitchFamily="34" charset="0"/>
              </a:rPr>
              <a:t>wait for </a:t>
            </a:r>
            <a:r>
              <a:rPr lang="en-IE" sz="1800" dirty="0">
                <a:effectLst/>
                <a:latin typeface="Calibri" panose="020F0502020204030204" pitchFamily="34" charset="0"/>
              </a:rPr>
              <a:t>hydrogen? </a:t>
            </a:r>
          </a:p>
          <a:p>
            <a:r>
              <a:rPr lang="en-IE" sz="1800" dirty="0">
                <a:effectLst/>
                <a:latin typeface="Calibri" panose="020F0502020204030204" pitchFamily="34" charset="0"/>
              </a:rPr>
              <a:t> </a:t>
            </a:r>
          </a:p>
          <a:p>
            <a:r>
              <a:rPr lang="en-IE" sz="1800" dirty="0">
                <a:effectLst/>
                <a:latin typeface="Calibri" panose="020F0502020204030204" pitchFamily="34" charset="0"/>
              </a:rPr>
              <a:t>Our policymakers, politicians, citizens, businesses need confidence that the solutions that are being proposed are the right ones, and that they bring wider benefits. </a:t>
            </a:r>
          </a:p>
          <a:p>
            <a:r>
              <a:rPr lang="en-IE" sz="1800" dirty="0">
                <a:effectLst/>
                <a:latin typeface="Calibri" panose="020F0502020204030204" pitchFamily="34" charset="0"/>
              </a:rPr>
              <a:t> </a:t>
            </a:r>
            <a:endParaRPr lang="en-GB" sz="1800" dirty="0">
              <a:effectLst/>
              <a:latin typeface="Calibri" panose="020F0502020204030204" pitchFamily="34" charset="0"/>
            </a:endParaRPr>
          </a:p>
          <a:p>
            <a:r>
              <a:rPr lang="en-GB" sz="1800" dirty="0">
                <a:effectLst/>
                <a:latin typeface="Calibri" panose="020F0502020204030204" pitchFamily="34" charset="0"/>
              </a:rPr>
              <a:t>And that brings me to the second source of inertia - it’s in our nature to see the cost of change. We are often blind to the cost of the status quo. But the cost of the status quo is HUGE.</a:t>
            </a:r>
          </a:p>
          <a:p>
            <a:endParaRPr lang="en-IE" sz="1800" dirty="0">
              <a:effectLst/>
              <a:latin typeface="Calibri" panose="020F0502020204030204" pitchFamily="34" charset="0"/>
            </a:endParaRPr>
          </a:p>
          <a:p>
            <a:r>
              <a:rPr lang="en-IE" sz="1800" dirty="0">
                <a:effectLst/>
                <a:latin typeface="Calibri" panose="020F0502020204030204" pitchFamily="34" charset="0"/>
              </a:rPr>
              <a:t>So the main purpose of my talk is to outline the MOST CRITICAL measure needed to get Ireland off fossil fuels</a:t>
            </a:r>
            <a:r>
              <a:rPr lang="en-GB" sz="1800" dirty="0">
                <a:effectLst/>
                <a:latin typeface="Calibri" panose="020F0502020204030204" pitchFamily="34" charset="0"/>
              </a:rPr>
              <a:t>, and to show how this energy transition can bring wide scale benefits </a:t>
            </a:r>
            <a:endParaRPr lang="en-IE" sz="1800" dirty="0">
              <a:effectLst/>
              <a:latin typeface="Calibri" panose="020F0502020204030204" pitchFamily="34" charset="0"/>
            </a:endParaRPr>
          </a:p>
          <a:p>
            <a:endParaRPr lang="en-GB" sz="1800" dirty="0">
              <a:effectLst/>
              <a:latin typeface="Calibri" panose="020F0502020204030204" pitchFamily="34" charset="0"/>
            </a:endParaRPr>
          </a:p>
          <a:p>
            <a:r>
              <a:rPr lang="en-GB" sz="1800" dirty="0">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30CBA-46A8-9448-BFC3-210D3245C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71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800" b="1" dirty="0">
              <a:solidFill>
                <a:srgbClr val="F05406"/>
              </a:solidFill>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rPr>
              <a:t>This is a positive story.</a:t>
            </a:r>
          </a:p>
          <a:p>
            <a:endParaRPr lang="en-GB" sz="1800" dirty="0">
              <a:effectLst/>
              <a:latin typeface="Calibri" panose="020F0502020204030204" pitchFamily="34" charset="0"/>
            </a:endParaRPr>
          </a:p>
          <a:p>
            <a:r>
              <a:rPr lang="en-GB" sz="1800" dirty="0">
                <a:effectLst/>
                <a:latin typeface="Calibri" panose="020F0502020204030204" pitchFamily="34" charset="0"/>
              </a:rPr>
              <a:t>No miracles are necessary: the vast </a:t>
            </a:r>
          </a:p>
          <a:p>
            <a:r>
              <a:rPr lang="en-GB" sz="1800" dirty="0">
                <a:effectLst/>
                <a:latin typeface="Calibri" panose="020F0502020204030204" pitchFamily="34" charset="0"/>
              </a:rPr>
              <a:t>majority of emissions savings required in the energy system this decade  come from a handful of measures. </a:t>
            </a:r>
          </a:p>
          <a:p>
            <a:r>
              <a:rPr lang="en-GB" sz="1800" dirty="0">
                <a:effectLst/>
                <a:latin typeface="Calibri" panose="020F0502020204030204" pitchFamily="34" charset="0"/>
              </a:rPr>
              <a:t> </a:t>
            </a:r>
          </a:p>
          <a:p>
            <a:r>
              <a:rPr lang="en-GB" sz="1800" b="1" dirty="0">
                <a:solidFill>
                  <a:srgbClr val="F05406"/>
                </a:solidFill>
                <a:effectLst/>
                <a:latin typeface="Calibri" panose="020F0502020204030204" pitchFamily="34" charset="0"/>
                <a:ea typeface="Calibri" panose="020F0502020204030204" pitchFamily="34" charset="0"/>
              </a:rPr>
              <a:t>Our country runs on energy, and 85% of our energy comes from fossil fuels. These cause around 60% of our GHG emissions and we must cut ff to zero as quickly as possible. </a:t>
            </a:r>
          </a:p>
          <a:p>
            <a:pPr algn="ctr"/>
            <a:endParaRPr lang="en-GB" sz="1800" b="1" dirty="0">
              <a:solidFill>
                <a:srgbClr val="F05406"/>
              </a:solidFill>
              <a:effectLst/>
              <a:latin typeface="Calibri" panose="020F0502020204030204" pitchFamily="34" charset="0"/>
              <a:ea typeface="Calibri" panose="020F0502020204030204" pitchFamily="34" charset="0"/>
            </a:endParaRPr>
          </a:p>
          <a:p>
            <a:pPr algn="ctr"/>
            <a:endParaRPr lang="en-GB" sz="1800" b="1" dirty="0">
              <a:solidFill>
                <a:srgbClr val="F05406"/>
              </a:solidFill>
              <a:effectLst/>
              <a:latin typeface="Calibri" panose="020F0502020204030204" pitchFamily="34" charset="0"/>
              <a:ea typeface="Calibri" panose="020F0502020204030204" pitchFamily="34" charset="0"/>
            </a:endParaRPr>
          </a:p>
          <a:p>
            <a:pPr algn="ctr"/>
            <a:r>
              <a:rPr lang="en-GB" sz="1800" b="1" dirty="0">
                <a:solidFill>
                  <a:srgbClr val="F05406"/>
                </a:solidFill>
                <a:effectLst/>
                <a:latin typeface="Calibri" panose="020F0502020204030204" pitchFamily="34" charset="0"/>
                <a:ea typeface="Calibri" panose="020F0502020204030204" pitchFamily="34" charset="0"/>
              </a:rPr>
              <a:t>The most important measure to replace fossil fuels is to generate clean sources of energy, and the infrastructure to supply it. </a:t>
            </a:r>
          </a:p>
          <a:p>
            <a:pPr algn="ctr"/>
            <a:endParaRPr lang="en-GB" sz="1800" b="1" dirty="0">
              <a:solidFill>
                <a:srgbClr val="F05406"/>
              </a:solidFill>
              <a:effectLst/>
              <a:latin typeface="Calibri" panose="020F0502020204030204" pitchFamily="34" charset="0"/>
              <a:ea typeface="Calibri" panose="020F0502020204030204" pitchFamily="34" charset="0"/>
            </a:endParaRPr>
          </a:p>
          <a:p>
            <a:pPr algn="ctr"/>
            <a:r>
              <a:rPr lang="en-GB" sz="1800" b="1" dirty="0">
                <a:solidFill>
                  <a:srgbClr val="F05406"/>
                </a:solidFill>
                <a:effectLst/>
                <a:latin typeface="Calibri" panose="020F0502020204030204" pitchFamily="34" charset="0"/>
                <a:ea typeface="Calibri" panose="020F0502020204030204" pitchFamily="34" charset="0"/>
              </a:rPr>
              <a:t>1. Wind, solar &amp; grid</a:t>
            </a:r>
            <a:endParaRPr lang="en-IE" sz="1800" dirty="0">
              <a:effectLst/>
              <a:latin typeface="Calibri" panose="020F0502020204030204" pitchFamily="34" charset="0"/>
              <a:ea typeface="Calibri" panose="020F0502020204030204" pitchFamily="34" charset="0"/>
            </a:endParaRPr>
          </a:p>
          <a:p>
            <a:pPr marL="107950" indent="-228600"/>
            <a:r>
              <a:rPr lang="en-GB" sz="1800" dirty="0">
                <a:solidFill>
                  <a:srgbClr val="001F60"/>
                </a:solidFill>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1F60"/>
              </a:buClr>
              <a:buSzTx/>
              <a:buFont typeface="Symbol" pitchFamily="2" charset="2"/>
              <a:buChar char=""/>
              <a:tabLst/>
              <a:defRPr/>
            </a:pPr>
            <a:r>
              <a:rPr lang="en-GB" sz="1800" dirty="0">
                <a:solidFill>
                  <a:srgbClr val="001F60"/>
                </a:solidFill>
                <a:effectLst/>
                <a:latin typeface="Calibri" panose="020F0502020204030204" pitchFamily="34" charset="0"/>
                <a:ea typeface="Calibri" panose="020F0502020204030204" pitchFamily="34" charset="0"/>
                <a:cs typeface="Times New Roman (Body CS)"/>
              </a:rPr>
              <a:t>Even though the power sector is relatively small in terms of emissions, It is the backbone of our energy </a:t>
            </a:r>
            <a:r>
              <a:rPr lang="en-GB" sz="1800" dirty="0" err="1">
                <a:solidFill>
                  <a:srgbClr val="001F60"/>
                </a:solidFill>
                <a:effectLst/>
                <a:latin typeface="Calibri" panose="020F0502020204030204" pitchFamily="34" charset="0"/>
                <a:ea typeface="Calibri" panose="020F0502020204030204" pitchFamily="34" charset="0"/>
                <a:cs typeface="Times New Roman (Body CS)"/>
              </a:rPr>
              <a:t>transion</a:t>
            </a:r>
            <a:r>
              <a:rPr lang="en-GB" sz="1800" dirty="0">
                <a:solidFill>
                  <a:srgbClr val="001F60"/>
                </a:solidFill>
                <a:effectLst/>
                <a:latin typeface="Calibri" panose="020F0502020204030204" pitchFamily="34" charset="0"/>
                <a:ea typeface="Calibri" panose="020F0502020204030204" pitchFamily="34" charset="0"/>
                <a:cs typeface="Times New Roman (Body CS)"/>
              </a:rPr>
              <a:t>. And accounts for over one third of emissions savings in energy, according to the climate action plan. </a:t>
            </a: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We must replace fossil fuels with clean electricity from wind turbines, on land and at sea, and solar panels, on fields and on roofs.</a:t>
            </a: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Investment in the power grid – distributed and long-terms energy storage, flexibility and connecting our power grid to others– is also needed. </a:t>
            </a: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Offshore wind will be available in the 2030s, and in the meantime,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Onshore wind capacity should double by 2030, but many barriers remain – speeding up &amp; resourcing the planning system &amp; grid connections is necessary</a:t>
            </a: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algn="ctr"/>
            <a:r>
              <a:rPr lang="en-GB" sz="1800" b="1" dirty="0">
                <a:solidFill>
                  <a:srgbClr val="F05406"/>
                </a:solidFill>
                <a:effectLst/>
                <a:latin typeface="Calibri" panose="020F0502020204030204" pitchFamily="34" charset="0"/>
                <a:ea typeface="Calibri" panose="020F0502020204030204" pitchFamily="34" charset="0"/>
              </a:rPr>
              <a:t>Electrify transport</a:t>
            </a:r>
            <a:endParaRPr lang="en-IE" sz="1800" dirty="0">
              <a:effectLst/>
              <a:latin typeface="Calibri" panose="020F0502020204030204" pitchFamily="34" charset="0"/>
              <a:ea typeface="Calibri" panose="020F0502020204030204" pitchFamily="34" charset="0"/>
            </a:endParaRPr>
          </a:p>
          <a:p>
            <a:pPr algn="ctr"/>
            <a:r>
              <a:rPr lang="en-GB" sz="1800"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Secondly, transport is a major consumer of fossil fuels. </a:t>
            </a: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EV adoption must accelerate, by removing barriers and offering greater incentives.</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The higher upfront cost of </a:t>
            </a:r>
            <a:r>
              <a:rPr lang="en-GB" sz="1800" dirty="0" err="1">
                <a:solidFill>
                  <a:srgbClr val="001F60"/>
                </a:solidFill>
                <a:effectLst/>
                <a:latin typeface="Calibri" panose="020F0502020204030204" pitchFamily="34" charset="0"/>
                <a:ea typeface="Calibri" panose="020F0502020204030204" pitchFamily="34" charset="0"/>
                <a:cs typeface="Times New Roman (Body CS)"/>
              </a:rPr>
              <a:t>EVs</a:t>
            </a:r>
            <a:r>
              <a:rPr lang="en-GB" sz="1800" dirty="0">
                <a:solidFill>
                  <a:srgbClr val="001F60"/>
                </a:solidFill>
                <a:effectLst/>
                <a:latin typeface="Calibri" panose="020F0502020204030204" pitchFamily="34" charset="0"/>
                <a:ea typeface="Calibri" panose="020F0502020204030204" pitchFamily="34" charset="0"/>
                <a:cs typeface="Times New Roman (Body CS)"/>
              </a:rPr>
              <a:t> is generally offset by significant savings from using an EV.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But, Growth in fossil fuel car sales is still greater than growth in </a:t>
            </a:r>
            <a:r>
              <a:rPr lang="en-GB" sz="1800" dirty="0" err="1">
                <a:solidFill>
                  <a:srgbClr val="001F60"/>
                </a:solidFill>
                <a:effectLst/>
                <a:latin typeface="Calibri" panose="020F0502020204030204" pitchFamily="34" charset="0"/>
                <a:ea typeface="Calibri" panose="020F0502020204030204" pitchFamily="34" charset="0"/>
                <a:cs typeface="Times New Roman (Body CS)"/>
              </a:rPr>
              <a:t>EVs</a:t>
            </a:r>
            <a:r>
              <a:rPr lang="en-GB" sz="1800" dirty="0">
                <a:solidFill>
                  <a:srgbClr val="001F60"/>
                </a:solidFill>
                <a:effectLst/>
                <a:latin typeface="Calibri" panose="020F0502020204030204" pitchFamily="34" charset="0"/>
                <a:ea typeface="Calibri" panose="020F0502020204030204" pitchFamily="34" charset="0"/>
                <a:cs typeface="Times New Roman (Body CS)"/>
              </a:rPr>
              <a:t>; petrol &amp; diesel use is not falling.</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Policy options include regulating fossil fuelled car marketing, escalating motor taxes, rolling out rapid &amp; neighbourhood public charging, zero emission city centres &amp; used EV imports.</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err="1">
                <a:solidFill>
                  <a:srgbClr val="001F60"/>
                </a:solidFill>
                <a:effectLst/>
                <a:latin typeface="Calibri" panose="020F0502020204030204" pitchFamily="34" charset="0"/>
                <a:ea typeface="Calibri" panose="020F0502020204030204" pitchFamily="34" charset="0"/>
                <a:cs typeface="Times New Roman (Body CS)"/>
              </a:rPr>
              <a:t>EVs</a:t>
            </a:r>
            <a:r>
              <a:rPr lang="en-GB" sz="1800" dirty="0">
                <a:solidFill>
                  <a:srgbClr val="001F60"/>
                </a:solidFill>
                <a:effectLst/>
                <a:latin typeface="Calibri" panose="020F0502020204030204" pitchFamily="34" charset="0"/>
                <a:ea typeface="Calibri" panose="020F0502020204030204" pitchFamily="34" charset="0"/>
                <a:cs typeface="Times New Roman (Body CS)"/>
              </a:rPr>
              <a:t> can play an even greater role in the energy transition… store energy for a house and complement wind &amp; solar</a:t>
            </a: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Policy should also be tackling the growing size and weight of new cars, which is making roads less safe and causing greater emissions. </a:t>
            </a:r>
          </a:p>
          <a:p>
            <a:pPr marL="342900" lvl="0" indent="-342900">
              <a:buClr>
                <a:srgbClr val="001F60"/>
              </a:buClr>
              <a:buFont typeface="Symbol" pitchFamily="2" charset="2"/>
              <a:buChar char=""/>
            </a:pPr>
            <a:r>
              <a:rPr lang="en-GB" sz="1800" dirty="0">
                <a:solidFill>
                  <a:srgbClr val="FFFFFF"/>
                </a:solidFill>
                <a:effectLst/>
                <a:latin typeface="Calibri" panose="020F0502020204030204" pitchFamily="34" charset="0"/>
                <a:ea typeface="Calibri" panose="020F0502020204030204" pitchFamily="34" charset="0"/>
                <a:cs typeface="Times New Roman (Body CS)"/>
              </a:rPr>
              <a:t>.</a:t>
            </a:r>
            <a:endParaRPr lang="en-IE" sz="1800" dirty="0">
              <a:effectLst/>
              <a:latin typeface="Calibri" panose="020F0502020204030204" pitchFamily="34" charset="0"/>
              <a:ea typeface="Calibri" panose="020F0502020204030204" pitchFamily="34" charset="0"/>
              <a:cs typeface="Times New Roman (Body CS)"/>
            </a:endParaRPr>
          </a:p>
          <a:p>
            <a:pPr algn="ctr"/>
            <a:r>
              <a:rPr lang="en-GB" sz="1800" b="1" dirty="0">
                <a:solidFill>
                  <a:srgbClr val="F05406"/>
                </a:solidFill>
                <a:effectLst/>
                <a:latin typeface="Calibri" panose="020F0502020204030204" pitchFamily="34" charset="0"/>
                <a:ea typeface="Calibri" panose="020F0502020204030204" pitchFamily="34" charset="0"/>
              </a:rPr>
              <a:t>3. Reduce unnecessary car use</a:t>
            </a:r>
            <a:endParaRPr lang="en-IE" sz="1800" dirty="0">
              <a:effectLst/>
              <a:latin typeface="Calibri" panose="020F0502020204030204" pitchFamily="34" charset="0"/>
              <a:ea typeface="Calibri" panose="020F0502020204030204" pitchFamily="34" charset="0"/>
            </a:endParaRPr>
          </a:p>
          <a:p>
            <a:endParaRPr lang="en-GB" sz="1800" dirty="0">
              <a:solidFill>
                <a:srgbClr val="001F60"/>
              </a:solidFill>
              <a:effectLst/>
              <a:latin typeface="Calibri" panose="020F0502020204030204" pitchFamily="34" charset="0"/>
              <a:ea typeface="Calibri" panose="020F0502020204030204" pitchFamily="34" charset="0"/>
            </a:endParaRPr>
          </a:p>
          <a:p>
            <a:r>
              <a:rPr lang="en-GB" sz="1800" dirty="0">
                <a:solidFill>
                  <a:srgbClr val="001F60"/>
                </a:solidFill>
                <a:effectLst/>
                <a:latin typeface="Calibri" panose="020F0502020204030204" pitchFamily="34" charset="0"/>
                <a:ea typeface="Calibri" panose="020F0502020204030204" pitchFamily="34" charset="0"/>
              </a:rPr>
              <a:t>Thirdly, to complement transport </a:t>
            </a:r>
            <a:r>
              <a:rPr lang="en-GB" sz="1800" dirty="0" err="1">
                <a:solidFill>
                  <a:srgbClr val="001F60"/>
                </a:solidFill>
                <a:effectLst/>
                <a:latin typeface="Calibri" panose="020F0502020204030204" pitchFamily="34" charset="0"/>
                <a:ea typeface="Calibri" panose="020F0502020204030204" pitchFamily="34" charset="0"/>
              </a:rPr>
              <a:t>eleification</a:t>
            </a:r>
            <a:r>
              <a:rPr lang="en-GB" sz="1800" dirty="0">
                <a:solidFill>
                  <a:srgbClr val="001F60"/>
                </a:solidFill>
                <a:effectLst/>
                <a:latin typeface="Calibri" panose="020F0502020204030204" pitchFamily="34" charset="0"/>
                <a:ea typeface="Calibri" panose="020F0502020204030204" pitchFamily="34" charset="0"/>
              </a:rPr>
              <a:t>, we have to cut unnecessary car use. Our society is now built around the need for most adults to own a car, c</a:t>
            </a:r>
          </a:p>
          <a:p>
            <a:r>
              <a:rPr lang="en-GB" sz="1800" dirty="0">
                <a:solidFill>
                  <a:srgbClr val="001F60"/>
                </a:solidFill>
                <a:effectLst/>
                <a:latin typeface="Calibri" panose="020F0502020204030204" pitchFamily="34" charset="0"/>
                <a:ea typeface="Calibri" panose="020F0502020204030204" pitchFamily="34" charset="0"/>
              </a:rPr>
              <a:t>Measures to cut car use include:</a:t>
            </a:r>
            <a:endParaRPr lang="en-IE" sz="1800" dirty="0">
              <a:effectLst/>
              <a:latin typeface="Calibri" panose="020F0502020204030204" pitchFamily="34" charset="0"/>
              <a:ea typeface="Calibri" panose="020F0502020204030204" pitchFamily="34" charset="0"/>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Making public transport more available accessible, affordable &amp; reliable  &amp; accelerate delivery of major infrastructure,</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Ensure new housing developments are dense &amp; have public transport access,</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Greatly expand park &amp; ride,</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Ensure sustainable school transport options – school buses &amp; safe routes to schools for all,</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Disincentivise urban &amp; workplace parking – reward sustainable commuting instead,</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Reallocate road space to sustainable transport &amp; the urban realm.</a:t>
            </a:r>
            <a:endParaRPr lang="en-IE" sz="1800" dirty="0">
              <a:effectLst/>
              <a:latin typeface="Calibri" panose="020F0502020204030204" pitchFamily="34" charset="0"/>
              <a:ea typeface="Calibri" panose="020F0502020204030204" pitchFamily="34" charset="0"/>
              <a:cs typeface="Times New Roman (Body CS)"/>
            </a:endParaRPr>
          </a:p>
          <a:p>
            <a:pPr marL="107950" indent="-228600"/>
            <a:r>
              <a:rPr lang="en-GB" sz="1800" dirty="0">
                <a:solidFill>
                  <a:srgbClr val="001F60"/>
                </a:solidFill>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algn="ctr"/>
            <a:r>
              <a:rPr lang="en-GB" sz="1800" dirty="0">
                <a:solidFill>
                  <a:srgbClr val="001F60"/>
                </a:solidFill>
                <a:effectLst/>
                <a:latin typeface="Calibri" panose="020F0502020204030204" pitchFamily="34" charset="0"/>
                <a:ea typeface="Calibri" panose="020F0502020204030204" pitchFamily="34" charset="0"/>
                <a:cs typeface="Times New Roman (Body CS)"/>
              </a:rPr>
              <a:t>.</a:t>
            </a:r>
            <a:endParaRPr lang="en-IE" sz="1800" dirty="0">
              <a:effectLst/>
              <a:latin typeface="Calibri" panose="020F0502020204030204" pitchFamily="34" charset="0"/>
              <a:ea typeface="Calibri" panose="020F0502020204030204" pitchFamily="34" charset="0"/>
              <a:cs typeface="Times New Roman (Body CS)"/>
            </a:endParaRPr>
          </a:p>
          <a:p>
            <a:pPr algn="ctr"/>
            <a:r>
              <a:rPr lang="en-GB" sz="1800" b="1"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algn="ctr"/>
            <a:r>
              <a:rPr lang="en-GB" sz="1800" b="1" dirty="0">
                <a:solidFill>
                  <a:srgbClr val="F05406"/>
                </a:solidFill>
                <a:effectLst/>
                <a:latin typeface="Calibri" panose="020F0502020204030204" pitchFamily="34" charset="0"/>
                <a:ea typeface="Calibri" panose="020F0502020204030204" pitchFamily="34" charset="0"/>
              </a:rPr>
              <a:t>4. Retrofit, heat pumps &amp; district heat</a:t>
            </a:r>
            <a:endParaRPr lang="en-IE" sz="1800" dirty="0">
              <a:effectLst/>
              <a:latin typeface="Calibri" panose="020F0502020204030204" pitchFamily="34" charset="0"/>
              <a:ea typeface="Calibri" panose="020F0502020204030204" pitchFamily="34" charset="0"/>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High heat loss from buildings and fossil fuel dependence in buildings is linked to energy poverty, poor health, air pollution, high energy bills, low comfort, &amp; high greenhouse gas emissions.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Providing clean and affordable heating and retrofitting the housing stock can address these problems simultaneously.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District heating networks  can serve around half of buildings and be integrated with the electricity system with heat storage. Spatial heat plans and targeted policy interventions can capitalise on this opportunity. </a:t>
            </a: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algn="ctr"/>
            <a:r>
              <a:rPr lang="en-GB" sz="1800" b="1" dirty="0">
                <a:solidFill>
                  <a:srgbClr val="F05406"/>
                </a:solidFill>
                <a:effectLst/>
                <a:latin typeface="Calibri" panose="020F0502020204030204" pitchFamily="34" charset="0"/>
                <a:ea typeface="Calibri" panose="020F0502020204030204" pitchFamily="34" charset="0"/>
              </a:rPr>
              <a:t>5. Decarbonise industry</a:t>
            </a:r>
            <a:endParaRPr lang="en-IE" sz="1800" dirty="0">
              <a:effectLst/>
              <a:latin typeface="Calibri" panose="020F0502020204030204" pitchFamily="34" charset="0"/>
              <a:ea typeface="Calibri" panose="020F0502020204030204" pitchFamily="34" charset="0"/>
            </a:endParaRPr>
          </a:p>
          <a:p>
            <a:pPr marL="107950" indent="-228600"/>
            <a:r>
              <a:rPr lang="en-GB" sz="1800"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Most emissions from the industrial sector come from burning fossil fuels – mainly natural gas - to produce heat. Over half of these fuels can be replaced by electricity, including using heat pumps.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Bioenergy, including biogas, and hydrogen can replace fossil fuels used for high temperature heat, but resources are more constrained.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Significant energy savings can be achieved through efficiency measures, like heat recovery.</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Support industry to explore new technological options for decarbonising cement</a:t>
            </a: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These five measures take us 90% to meeting our 2030 objective for the energy system. </a:t>
            </a: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This energy transition is happening globally, and can be summarised in 3 steps – a huge growth in clean, renewable electricity, and its </a:t>
            </a:r>
            <a:r>
              <a:rPr lang="en-GB" sz="1800" dirty="0" err="1">
                <a:solidFill>
                  <a:srgbClr val="001F60"/>
                </a:solidFill>
                <a:effectLst/>
                <a:latin typeface="Calibri" panose="020F0502020204030204" pitchFamily="34" charset="0"/>
                <a:ea typeface="Calibri" panose="020F0502020204030204" pitchFamily="34" charset="0"/>
                <a:cs typeface="Times New Roman (Body CS)"/>
              </a:rPr>
              <a:t>infrastrucutre</a:t>
            </a:r>
            <a:r>
              <a:rPr lang="en-GB" sz="1800" dirty="0">
                <a:solidFill>
                  <a:srgbClr val="001F60"/>
                </a:solidFill>
                <a:effectLst/>
                <a:latin typeface="Calibri" panose="020F0502020204030204" pitchFamily="34" charset="0"/>
                <a:ea typeface="Calibri" panose="020F0502020204030204" pitchFamily="34" charset="0"/>
                <a:cs typeface="Times New Roman (Body CS)"/>
              </a:rPr>
              <a:t>; electrify what we can – vehicles, boilers - and stop wasting energy. </a:t>
            </a: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These measures  already available and apart from cement, have wide scale use. We cannot decarbonise energy quickly without taking those steps</a:t>
            </a: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I want to quickly address one major reason people reject these solutions – the environmental and social cost of mining for the materials that are required, to make batteries, solar panels etc. I share this concern, and I don’t think we can be complacent about ensuring these supply chains are cleaned up. But there are three factors that I don’t believe get wide scale appreciation. Firstly, the environmental cost has to be weighted against the enormous damage that is done by extracting, refining, transporting and burning fossil fuels. Secondly, once these materials are mined, they become a virtually permanent resource. Unlike fossil fuels, that have to be constantly extracted because they’re burned, the copper, lithium etc energy transition materials can be endlessly reused. Which means once this new energy system is built, we can reach a steady state and hopefully end the need for mining. And thirdly, there is a lot of evidence that fossil fuel interests are amplifying the negative aspects of these solutions to delay </a:t>
            </a:r>
            <a:r>
              <a:rPr lang="en-GB" sz="1800">
                <a:solidFill>
                  <a:srgbClr val="001F60"/>
                </a:solidFill>
                <a:effectLst/>
                <a:latin typeface="Calibri" panose="020F0502020204030204" pitchFamily="34" charset="0"/>
                <a:ea typeface="Calibri" panose="020F0502020204030204" pitchFamily="34" charset="0"/>
                <a:cs typeface="Times New Roman (Body CS)"/>
              </a:rPr>
              <a:t>the transition. </a:t>
            </a: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So Our major focus must be to roll these  quickly as possible, in a way that is fair and kind to the environment.. </a:t>
            </a: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if we can do that, the prize is huge.</a:t>
            </a:r>
          </a:p>
        </p:txBody>
      </p:sp>
      <p:sp>
        <p:nvSpPr>
          <p:cNvPr id="4" name="Slide Number Placeholder 3"/>
          <p:cNvSpPr>
            <a:spLocks noGrp="1"/>
          </p:cNvSpPr>
          <p:nvPr>
            <p:ph type="sldNum" sz="quarter" idx="5"/>
          </p:nvPr>
        </p:nvSpPr>
        <p:spPr/>
        <p:txBody>
          <a:bodyPr/>
          <a:lstStyle/>
          <a:p>
            <a:fld id="{6318AD91-2B7C-5640-9D7B-A4048C706D8A}" type="slidenum">
              <a:rPr lang="en-US" smtClean="0"/>
              <a:t>2</a:t>
            </a:fld>
            <a:endParaRPr lang="en-US"/>
          </a:p>
        </p:txBody>
      </p:sp>
    </p:spTree>
    <p:extLst>
      <p:ext uri="{BB962C8B-B14F-4D97-AF65-F5344CB8AC3E}">
        <p14:creationId xmlns:p14="http://schemas.microsoft.com/office/powerpoint/2010/main" val="160687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solidFill>
                  <a:srgbClr val="F05406"/>
                </a:solidFill>
                <a:effectLst/>
                <a:latin typeface="Calibri" panose="020F0502020204030204" pitchFamily="34" charset="0"/>
                <a:ea typeface="Calibri" panose="020F0502020204030204" pitchFamily="34" charset="0"/>
              </a:rPr>
              <a:t>Firstly, we get to contribute to the global effort to halt climate change. </a:t>
            </a:r>
          </a:p>
          <a:p>
            <a:pPr algn="ctr"/>
            <a:endParaRPr lang="en-GB" sz="1800" b="1" dirty="0">
              <a:solidFill>
                <a:srgbClr val="F05406"/>
              </a:solidFill>
              <a:effectLst/>
              <a:latin typeface="Calibri" panose="020F0502020204030204" pitchFamily="34" charset="0"/>
              <a:ea typeface="Calibri" panose="020F0502020204030204" pitchFamily="34" charset="0"/>
            </a:endParaRPr>
          </a:p>
          <a:p>
            <a:pPr algn="ctr"/>
            <a:r>
              <a:rPr lang="en-GB" sz="1800" b="1" dirty="0">
                <a:solidFill>
                  <a:srgbClr val="F05406"/>
                </a:solidFill>
                <a:effectLst/>
                <a:latin typeface="Calibri" panose="020F0502020204030204" pitchFamily="34" charset="0"/>
                <a:ea typeface="Calibri" panose="020F0502020204030204" pitchFamily="34" charset="0"/>
              </a:rPr>
              <a:t>Decarbonisation</a:t>
            </a:r>
            <a:endParaRPr lang="en-IE" sz="1800" dirty="0">
              <a:effectLst/>
              <a:latin typeface="Calibri" panose="020F0502020204030204" pitchFamily="34" charset="0"/>
              <a:ea typeface="Calibri" panose="020F0502020204030204" pitchFamily="34" charset="0"/>
            </a:endParaRPr>
          </a:p>
          <a:p>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Decarbonisation is an imperative: National carbon budgets, EU Directives, and the Paris Agreement are all legally binding on Ireland.</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Failing to cut emissions quickly in the short-term and overshooting carbon budgets will make it more difficult to meet obligations in the long run, requiring costly and uncertain carbon removal technologies, which are unlikely to bring the same benefits for energy security, nature and wellbeing.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Irish people are threatened by climate change: we need the world to take greater action. Even though Ireland’s emissions are small in a global context, we are the second highest per-capita emitter in Europe. By meeting our own decarbonisation targets we can advocate for stronger climate action globally, helping to protect ourselves and future generations.</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As a high-emitting country with  only and capacity, Ireland has a moral responsibility to act. Leadership and solidarity shown through the pandemic shows we have the capacity for acting for the greater good.</a:t>
            </a: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The prize of a liveable climate should be enough. </a:t>
            </a: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The reality is that even though climate damages are terrible, they impact people far away, and in future generations, people with no voice, and climate alone may not be the imputes  many need to make changes. </a:t>
            </a: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But even without counting the damage from climate change, the status quo is already hugely costly, and our status quo biases mean we discount these. </a:t>
            </a:r>
          </a:p>
          <a:p>
            <a:pPr marL="342900" lvl="0" indent="-342900">
              <a:buClr>
                <a:srgbClr val="001F60"/>
              </a:buClr>
              <a:buFont typeface="Symbol" pitchFamily="2" charset="2"/>
              <a:buChar char=""/>
            </a:pPr>
            <a:endParaRPr lang="en-GB" sz="1800" dirty="0">
              <a:solidFill>
                <a:srgbClr val="001F60"/>
              </a:solidFill>
              <a:effectLst/>
              <a:latin typeface="Calibri" panose="020F0502020204030204" pitchFamily="34" charset="0"/>
              <a:ea typeface="Calibri" panose="020F0502020204030204" pitchFamily="34" charset="0"/>
              <a:cs typeface="Times New Roman (Body CS)"/>
            </a:endParaRPr>
          </a:p>
          <a:p>
            <a:pPr algn="ctr"/>
            <a:r>
              <a:rPr lang="en-GB" sz="1800" b="1" dirty="0">
                <a:solidFill>
                  <a:srgbClr val="F05406"/>
                </a:solidFill>
                <a:effectLst/>
                <a:latin typeface="Calibri" panose="020F0502020204030204" pitchFamily="34" charset="0"/>
                <a:ea typeface="Calibri" panose="020F0502020204030204" pitchFamily="34" charset="0"/>
              </a:rPr>
              <a:t>Security</a:t>
            </a:r>
            <a:endParaRPr lang="en-IE" sz="1800" dirty="0">
              <a:effectLst/>
              <a:latin typeface="Calibri" panose="020F0502020204030204" pitchFamily="34" charset="0"/>
              <a:ea typeface="Calibri" panose="020F0502020204030204" pitchFamily="34" charset="0"/>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Around 90% of Ireland’s primary energy demand is imported, leaving us vulnerable to geopolitical disruption, both from oil and gas supply shocks, and price volatility.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Ireland is one of the most fossil fuel dependent countries in Europe. This is hugely costly, and was the main reason for hardship, inflation, energy poverty and economic damage experienced through the cost-of-living crisis. Energy credits for households cost the budget €</a:t>
            </a:r>
            <a:r>
              <a:rPr lang="en-GB" sz="1800" dirty="0" err="1">
                <a:solidFill>
                  <a:srgbClr val="001F60"/>
                </a:solidFill>
                <a:effectLst/>
                <a:latin typeface="Calibri" panose="020F0502020204030204" pitchFamily="34" charset="0"/>
                <a:ea typeface="Calibri" panose="020F0502020204030204" pitchFamily="34" charset="0"/>
                <a:cs typeface="Times New Roman (Body CS)"/>
              </a:rPr>
              <a:t>1bn</a:t>
            </a:r>
            <a:r>
              <a:rPr lang="en-GB" sz="1800" dirty="0">
                <a:solidFill>
                  <a:srgbClr val="001F60"/>
                </a:solidFill>
                <a:effectLst/>
                <a:latin typeface="Calibri" panose="020F0502020204030204" pitchFamily="34" charset="0"/>
                <a:ea typeface="Calibri" panose="020F0502020204030204" pitchFamily="34" charset="0"/>
                <a:cs typeface="Times New Roman (Body CS)"/>
              </a:rPr>
              <a:t> last year  alone.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According to the Energy Security Review, energy security will mainly come about by reducing fossil fuel dependence with renewables and efficiency. Costly strategic LNG infrastructure may be necessary to secure natural gas supplies until fossil fuel dependence is ended – a costly insurance policy</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Climate change itself is a profound systemic risk to national security.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Lowering energy demand &amp; energy waste improves energy security &amp; resilience and reduces dependence on supply chains and critical minerals. </a:t>
            </a:r>
            <a:endParaRPr lang="en-GB"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endParaRPr lang="en-IE" sz="1800" dirty="0">
              <a:effectLst/>
              <a:latin typeface="Calibri" panose="020F0502020204030204" pitchFamily="34" charset="0"/>
              <a:ea typeface="Calibri" panose="020F0502020204030204" pitchFamily="34" charset="0"/>
              <a:cs typeface="Times New Roman (Body CS)"/>
            </a:endParaRPr>
          </a:p>
          <a:p>
            <a:pPr algn="ctr"/>
            <a:r>
              <a:rPr lang="en-GB" sz="1800" b="1" dirty="0">
                <a:solidFill>
                  <a:srgbClr val="F05406"/>
                </a:solidFill>
                <a:effectLst/>
                <a:latin typeface="Calibri" panose="020F0502020204030204" pitchFamily="34" charset="0"/>
                <a:ea typeface="Calibri" panose="020F0502020204030204" pitchFamily="34" charset="0"/>
              </a:rPr>
              <a:t>Health, wellbeing &amp; equality</a:t>
            </a:r>
            <a:endParaRPr lang="en-IE" sz="1800" dirty="0">
              <a:effectLst/>
              <a:latin typeface="Calibri" panose="020F0502020204030204" pitchFamily="34" charset="0"/>
              <a:ea typeface="Calibri" panose="020F0502020204030204" pitchFamily="34" charset="0"/>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Fossil fuel dependence causes ill health, inequity and hardship, which can be addressed though a transformation to a sustainable energy system.</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Clean energy can cut air pollution, which causes &gt;1000 premature deaths annually, heart disease and respiratory illness, including asthma. Air pollution is mainly caused by burning stuff - coal, peat and wood in homes and diesel in cars, trucks and boilers.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Retrofitted homes are warmer, drier, and more comfortable. Warmer homes improve wellness and health, especially for the elderly.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Walking and cycling measures increase exercise &amp; wellness, reduce car dependence, bringing many health benefits.</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Improved active and public transport enhances social equity by improving access, lowering dependence on cars &amp; its associated cost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endParaRPr lang="en-IE" sz="1800" dirty="0">
              <a:effectLst/>
              <a:latin typeface="Calibri" panose="020F0502020204030204" pitchFamily="34" charset="0"/>
              <a:ea typeface="Calibri" panose="020F0502020204030204" pitchFamily="34" charset="0"/>
              <a:cs typeface="Times New Roman (Body CS)"/>
            </a:endParaRPr>
          </a:p>
          <a:p>
            <a:pPr algn="ctr"/>
            <a:r>
              <a:rPr lang="en-GB" sz="1800" b="1" dirty="0">
                <a:solidFill>
                  <a:srgbClr val="F05406"/>
                </a:solidFill>
                <a:effectLst/>
                <a:latin typeface="Calibri" panose="020F0502020204030204" pitchFamily="34" charset="0"/>
                <a:ea typeface="Calibri" panose="020F0502020204030204" pitchFamily="34" charset="0"/>
              </a:rPr>
              <a:t>Financial &amp; economic benefits</a:t>
            </a:r>
            <a:endParaRPr lang="en-IE" sz="1800" dirty="0">
              <a:effectLst/>
              <a:latin typeface="Calibri" panose="020F0502020204030204" pitchFamily="34" charset="0"/>
              <a:ea typeface="Calibri" panose="020F0502020204030204" pitchFamily="34" charset="0"/>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Addressing climate change and cutting fossil fuel dependence is essential for long-term prosperity. Imported fossil fuels cost Ireland €5-8 billion annually. Fossil fuel prices are volatile, which hurts homes &amp; businesses financially.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Many energy transition measures have an high upfront cost – it will take a huge amount of capital investment to transform the energy system and build this infrastructure - but this new energy system will cost much less to run, once it’s built, reduce bills &amp; bring financial savings in the long-term.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A cleaner energy system reduces healthcare costs.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Generating energy domestically is a huge economic opportunity, including for job creation. Irish industry can drive innovation, by manufacturing and provide services for a renewable and efficiency energy system.</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Climate change is a major threat to prosperity and growth. Taking action to cut emissions as part of a global effort reduces this threat. </a:t>
            </a:r>
            <a:endParaRPr lang="en-IE" sz="1800" dirty="0">
              <a:effectLst/>
              <a:latin typeface="Calibri" panose="020F0502020204030204" pitchFamily="34" charset="0"/>
              <a:ea typeface="Calibri" panose="020F0502020204030204" pitchFamily="34" charset="0"/>
              <a:cs typeface="Times New Roman (Body CS)"/>
            </a:endParaRPr>
          </a:p>
          <a:p>
            <a:pPr marL="342900" lvl="0" indent="-342900">
              <a:buClr>
                <a:srgbClr val="001F60"/>
              </a:buClr>
              <a:buFont typeface="Symbol" pitchFamily="2" charset="2"/>
              <a:buChar char=""/>
            </a:pPr>
            <a:r>
              <a:rPr lang="en-GB" sz="1800" dirty="0">
                <a:solidFill>
                  <a:srgbClr val="001F60"/>
                </a:solidFill>
                <a:effectLst/>
                <a:latin typeface="Calibri" panose="020F0502020204030204" pitchFamily="34" charset="0"/>
                <a:ea typeface="Calibri" panose="020F0502020204030204" pitchFamily="34" charset="0"/>
                <a:cs typeface="Times New Roman (Body CS)"/>
              </a:rPr>
              <a:t>Ireland is at risk of being left behind the green transition, and suffering from reputational damage unless commitments are met. Active travel supports local businesses, increases property values and lowers infrastructure cost. </a:t>
            </a:r>
            <a:endParaRPr lang="en-IE" sz="1800" dirty="0">
              <a:effectLst/>
              <a:latin typeface="Calibri" panose="020F0502020204030204" pitchFamily="34" charset="0"/>
              <a:ea typeface="Calibri" panose="020F0502020204030204" pitchFamily="34" charset="0"/>
              <a:cs typeface="Times New Roman (Body CS)"/>
            </a:endParaRPr>
          </a:p>
          <a:p>
            <a:r>
              <a:rPr lang="en-GB" sz="1800"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pPr algn="ctr"/>
            <a:endParaRPr lang="en-IE" sz="1800" dirty="0">
              <a:effectLst/>
              <a:latin typeface="Calibri" panose="020F0502020204030204" pitchFamily="34" charset="0"/>
              <a:ea typeface="Calibri" panose="020F0502020204030204" pitchFamily="34" charset="0"/>
              <a:cs typeface="Times New Roman (Body CS)"/>
            </a:endParaRPr>
          </a:p>
          <a:p>
            <a:endParaRPr lang="en-US" dirty="0"/>
          </a:p>
        </p:txBody>
      </p:sp>
      <p:sp>
        <p:nvSpPr>
          <p:cNvPr id="4" name="Slide Number Placeholder 3"/>
          <p:cNvSpPr>
            <a:spLocks noGrp="1"/>
          </p:cNvSpPr>
          <p:nvPr>
            <p:ph type="sldNum" sz="quarter" idx="5"/>
          </p:nvPr>
        </p:nvSpPr>
        <p:spPr/>
        <p:txBody>
          <a:bodyPr/>
          <a:lstStyle/>
          <a:p>
            <a:fld id="{6318AD91-2B7C-5640-9D7B-A4048C706D8A}" type="slidenum">
              <a:rPr lang="en-US" smtClean="0"/>
              <a:t>3</a:t>
            </a:fld>
            <a:endParaRPr lang="en-US"/>
          </a:p>
        </p:txBody>
      </p:sp>
    </p:spTree>
    <p:extLst>
      <p:ext uri="{BB962C8B-B14F-4D97-AF65-F5344CB8AC3E}">
        <p14:creationId xmlns:p14="http://schemas.microsoft.com/office/powerpoint/2010/main" val="110140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2060"/>
                </a:solidFill>
                <a:effectLst/>
                <a:latin typeface="Calibri" panose="020F0502020204030204" pitchFamily="34" charset="0"/>
                <a:ea typeface="Calibri" panose="020F0502020204030204" pitchFamily="34" charset="0"/>
              </a:rPr>
              <a:t>Realising these benefits means raising climate action on the political agenda, because, time, not technology is our main challenge </a:t>
            </a:r>
          </a:p>
          <a:p>
            <a:endParaRPr lang="en-GB" sz="1200" dirty="0">
              <a:solidFill>
                <a:srgbClr val="002060"/>
              </a:solidFill>
              <a:effectLst/>
              <a:latin typeface="Calibri" panose="020F0502020204030204" pitchFamily="34" charset="0"/>
              <a:ea typeface="Calibri" panose="020F0502020204030204" pitchFamily="34" charset="0"/>
            </a:endParaRPr>
          </a:p>
          <a:p>
            <a:endParaRPr lang="en-GB" sz="1200" dirty="0">
              <a:solidFill>
                <a:srgbClr val="002060"/>
              </a:solidFill>
              <a:effectLst/>
              <a:latin typeface="Calibri" panose="020F0502020204030204" pitchFamily="34" charset="0"/>
              <a:ea typeface="Calibri" panose="020F0502020204030204" pitchFamily="34" charset="0"/>
            </a:endParaRPr>
          </a:p>
          <a:p>
            <a:endParaRPr lang="en-GB" sz="1200" dirty="0">
              <a:solidFill>
                <a:srgbClr val="002060"/>
              </a:solidFill>
              <a:effectLst/>
              <a:latin typeface="Calibri" panose="020F0502020204030204" pitchFamily="34" charset="0"/>
              <a:ea typeface="Calibri" panose="020F0502020204030204" pitchFamily="34" charset="0"/>
            </a:endParaRPr>
          </a:p>
          <a:p>
            <a:pPr marL="228600" indent="-228600">
              <a:buAutoNum type="arabicPeriod"/>
            </a:pPr>
            <a:r>
              <a:rPr lang="en-GB" sz="1200" dirty="0">
                <a:solidFill>
                  <a:srgbClr val="002060"/>
                </a:solidFill>
                <a:effectLst/>
                <a:latin typeface="Calibri" panose="020F0502020204030204" pitchFamily="34" charset="0"/>
                <a:ea typeface="Calibri" panose="020F0502020204030204" pitchFamily="34" charset="0"/>
              </a:rPr>
              <a:t>Accelerating the deployment of the measures I mentioned. Rather than seeking new </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solutions to decarbonise energy, bringing forward the adoption of these</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measures that are already mainstream, are scalable and bring broader benefits </a:t>
            </a:r>
            <a:r>
              <a:rPr lang="en-GB" sz="1600" dirty="0">
                <a:solidFill>
                  <a:schemeClr val="tx1"/>
                </a:solidFill>
                <a:effectLst/>
                <a:latin typeface="Calibri" panose="020F0502020204030204" pitchFamily="34" charset="0"/>
                <a:ea typeface="Calibri" panose="020F0502020204030204" pitchFamily="34" charset="0"/>
              </a:rPr>
              <a:t>is</a:t>
            </a:r>
            <a:r>
              <a:rPr lang="en-GB" sz="1200" dirty="0">
                <a:solidFill>
                  <a:srgbClr val="002060"/>
                </a:solidFill>
                <a:effectLst/>
                <a:latin typeface="Calibri" panose="020F0502020204030204" pitchFamily="34" charset="0"/>
                <a:ea typeface="Calibri" panose="020F0502020204030204" pitchFamily="34" charset="0"/>
              </a:rPr>
              <a:t> more effective for remaining</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within carbon budgets.</a:t>
            </a:r>
            <a:endParaRPr lang="en-IE" sz="16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 </a:t>
            </a:r>
          </a:p>
          <a:p>
            <a:endParaRPr lang="en-GB" sz="1200" dirty="0">
              <a:effectLst/>
              <a:latin typeface="Calibri" panose="020F0502020204030204" pitchFamily="34" charset="0"/>
              <a:ea typeface="Calibri" panose="020F0502020204030204" pitchFamily="34" charset="0"/>
            </a:endParaRPr>
          </a:p>
          <a:p>
            <a:r>
              <a:rPr lang="en-GB" sz="1200" dirty="0">
                <a:solidFill>
                  <a:srgbClr val="002060"/>
                </a:solidFill>
                <a:effectLst/>
                <a:latin typeface="Calibri" panose="020F0502020204030204" pitchFamily="34" charset="0"/>
                <a:ea typeface="Calibri" panose="020F0502020204030204" pitchFamily="34" charset="0"/>
              </a:rPr>
              <a:t>2. A focus on clean energy deployment alone is not enough, we also have to concentrate of cutting fossil fuels, and that starts with not investing any more into things that run on fossil fuels – it seems obvious, but is generally missing from the discussion.  Carbon budgets constrain total fossil fuel use, starting with the highest carbon fuels, coal and peat, then oil and gas. Targeting decarbonisation</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measures to replace the most </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polluting fuels brings greater </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carbon savings. While natural </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gas is required in the short-</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term, mainly for electricity, its </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use must fall substantially by </a:t>
            </a:r>
            <a:r>
              <a:rPr lang="en-IE" sz="1600" dirty="0">
                <a:solidFill>
                  <a:schemeClr val="tx1"/>
                </a:solidFill>
                <a:effectLst/>
                <a:latin typeface="Calibri" panose="020F0502020204030204" pitchFamily="34" charset="0"/>
                <a:ea typeface="Calibri" panose="020F0502020204030204" pitchFamily="34" charset="0"/>
              </a:rPr>
              <a:t> </a:t>
            </a:r>
            <a:r>
              <a:rPr lang="en-GB" sz="1200" dirty="0">
                <a:solidFill>
                  <a:srgbClr val="002060"/>
                </a:solidFill>
                <a:effectLst/>
                <a:latin typeface="Calibri" panose="020F0502020204030204" pitchFamily="34" charset="0"/>
                <a:ea typeface="Calibri" panose="020F0502020204030204" pitchFamily="34" charset="0"/>
              </a:rPr>
              <a:t>2030 to meet carbon budgets.</a:t>
            </a:r>
          </a:p>
          <a:p>
            <a:endParaRPr lang="en-GB" sz="1200" dirty="0">
              <a:solidFill>
                <a:srgbClr val="002060"/>
              </a:solidFill>
              <a:effectLst/>
              <a:latin typeface="Calibri" panose="020F0502020204030204" pitchFamily="34" charset="0"/>
              <a:ea typeface="Calibri" panose="020F0502020204030204" pitchFamily="34" charset="0"/>
            </a:endParaRPr>
          </a:p>
          <a:p>
            <a:r>
              <a:rPr lang="en-GB" sz="1600" dirty="0">
                <a:solidFill>
                  <a:srgbClr val="002060"/>
                </a:solidFill>
                <a:effectLst/>
                <a:latin typeface="Calibri" panose="020F0502020204030204" pitchFamily="34" charset="0"/>
                <a:ea typeface="Calibri" panose="020F0502020204030204" pitchFamily="34" charset="0"/>
              </a:rPr>
              <a:t>3. Cutting energy demand alongside new technologies is necessary to meet carbon budgets and the EU Energy Efficiency Directive, as strong growth is outpacing and diluting gains from technological measures, like running</a:t>
            </a:r>
            <a:r>
              <a:rPr lang="en-IE" sz="2000" dirty="0">
                <a:solidFill>
                  <a:schemeClr val="tx1"/>
                </a:solidFill>
                <a:effectLst/>
                <a:latin typeface="Calibri" panose="020F0502020204030204" pitchFamily="34" charset="0"/>
                <a:ea typeface="Calibri" panose="020F0502020204030204" pitchFamily="34" charset="0"/>
              </a:rPr>
              <a:t> </a:t>
            </a:r>
            <a:r>
              <a:rPr lang="en-GB" sz="1600" dirty="0">
                <a:solidFill>
                  <a:srgbClr val="002060"/>
                </a:solidFill>
                <a:effectLst/>
                <a:latin typeface="Calibri" panose="020F0502020204030204" pitchFamily="34" charset="0"/>
                <a:ea typeface="Calibri" panose="020F0502020204030204" pitchFamily="34" charset="0"/>
              </a:rPr>
              <a:t>up a down-moving escalator. Examples include data centres, the growing size of new cars, and dispersed settlement patterns, which drive</a:t>
            </a:r>
            <a:r>
              <a:rPr lang="en-IE" sz="2000" dirty="0">
                <a:solidFill>
                  <a:schemeClr val="tx1"/>
                </a:solidFill>
                <a:effectLst/>
                <a:latin typeface="Calibri" panose="020F0502020204030204" pitchFamily="34" charset="0"/>
                <a:ea typeface="Calibri" panose="020F0502020204030204" pitchFamily="34" charset="0"/>
              </a:rPr>
              <a:t> </a:t>
            </a:r>
            <a:r>
              <a:rPr lang="en-GB" sz="1600" dirty="0">
                <a:solidFill>
                  <a:srgbClr val="002060"/>
                </a:solidFill>
                <a:effectLst/>
                <a:latin typeface="Calibri" panose="020F0502020204030204" pitchFamily="34" charset="0"/>
                <a:ea typeface="Calibri" panose="020F0502020204030204" pitchFamily="34" charset="0"/>
              </a:rPr>
              <a:t>greater car use</a:t>
            </a:r>
            <a:r>
              <a:rPr lang="en-GB" sz="1600" dirty="0">
                <a:effectLst/>
                <a:latin typeface="Calibri" panose="020F0502020204030204" pitchFamily="34" charset="0"/>
                <a:ea typeface="Calibri" panose="020F0502020204030204" pitchFamily="34" charset="0"/>
              </a:rPr>
              <a:t>.</a:t>
            </a:r>
          </a:p>
          <a:p>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endParaRPr lang="en-IE" sz="20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Before I start to conclude, I want to briefly speak about agriculture. My focus is mainly on the energy transition. But even if the world cuts fossil fuels to zero tomorrow, a BAU approach for the global food system would mean a breach of the PA. Ireland has an enormously carbon intensive agriculture system, but beside the climate impact, The cost of the status quo is also very large. This sector cannot be ignored. </a:t>
            </a:r>
            <a:endParaRPr lang="en-IE" sz="16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318AD91-2B7C-5640-9D7B-A4048C706D8A}" type="slidenum">
              <a:rPr lang="en-US" smtClean="0"/>
              <a:t>4</a:t>
            </a:fld>
            <a:endParaRPr lang="en-US"/>
          </a:p>
        </p:txBody>
      </p:sp>
    </p:spTree>
    <p:extLst>
      <p:ext uri="{BB962C8B-B14F-4D97-AF65-F5344CB8AC3E}">
        <p14:creationId xmlns:p14="http://schemas.microsoft.com/office/powerpoint/2010/main" val="220318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rPr>
              <a:t>Transformative changes are necessary to achieve the rapid, extensive emissions cuts. While these changes may be disruptive, if carefully</a:t>
            </a:r>
          </a:p>
          <a:p>
            <a:r>
              <a:rPr lang="en-GB" sz="1800" dirty="0">
                <a:effectLst/>
                <a:latin typeface="Calibri" panose="020F0502020204030204" pitchFamily="34" charset="0"/>
              </a:rPr>
              <a:t>planned they can bring about many benefits across society.</a:t>
            </a:r>
          </a:p>
          <a:p>
            <a:endParaRPr lang="en-GB" sz="1800" dirty="0">
              <a:effectLst/>
              <a:latin typeface="Calibri" panose="020F0502020204030204" pitchFamily="34" charset="0"/>
            </a:endParaRPr>
          </a:p>
          <a:p>
            <a:r>
              <a:rPr lang="en-GB" sz="1800" dirty="0">
                <a:effectLst/>
                <a:latin typeface="Calibri" panose="020F0502020204030204" pitchFamily="34" charset="0"/>
              </a:rPr>
              <a:t>I recently collaborated with other academics in Ireland’s climate change assessment report, </a:t>
            </a:r>
            <a:r>
              <a:rPr lang="en-GB" sz="1800" dirty="0" err="1">
                <a:effectLst/>
                <a:latin typeface="Calibri" panose="020F0502020204030204" pitchFamily="34" charset="0"/>
              </a:rPr>
              <a:t>funde</a:t>
            </a:r>
            <a:r>
              <a:rPr lang="en-GB" sz="1800" dirty="0">
                <a:effectLst/>
                <a:latin typeface="Calibri" panose="020F0502020204030204" pitchFamily="34" charset="0"/>
              </a:rPr>
              <a:t> by the EPA. We will present this report to the joint </a:t>
            </a:r>
            <a:r>
              <a:rPr lang="en-GB" sz="1800" dirty="0" err="1">
                <a:effectLst/>
                <a:latin typeface="Calibri" panose="020F0502020204030204" pitchFamily="34" charset="0"/>
              </a:rPr>
              <a:t>oireachtas</a:t>
            </a:r>
            <a:r>
              <a:rPr lang="en-GB" sz="1800" dirty="0">
                <a:effectLst/>
                <a:latin typeface="Calibri" panose="020F0502020204030204" pitchFamily="34" charset="0"/>
              </a:rPr>
              <a:t> committee on environment and climate action tomorrow </a:t>
            </a:r>
          </a:p>
          <a:p>
            <a:endParaRPr lang="en-GB" sz="1800" dirty="0">
              <a:effectLst/>
              <a:latin typeface="Calibri" panose="020F0502020204030204" pitchFamily="34" charset="0"/>
            </a:endParaRPr>
          </a:p>
          <a:p>
            <a:r>
              <a:rPr lang="en-GB" sz="1800" dirty="0">
                <a:effectLst/>
                <a:latin typeface="Calibri" panose="020F0502020204030204" pitchFamily="34" charset="0"/>
              </a:rPr>
              <a:t>It provides a synthesis of what we know… </a:t>
            </a:r>
          </a:p>
          <a:p>
            <a:endParaRPr lang="en-GB" sz="1800" dirty="0">
              <a:effectLst/>
              <a:latin typeface="Calibri" panose="020F0502020204030204" pitchFamily="34" charset="0"/>
            </a:endParaRPr>
          </a:p>
          <a:p>
            <a:endParaRPr lang="en-GB" sz="1800" dirty="0">
              <a:effectLst/>
              <a:latin typeface="Calibri" panose="020F0502020204030204" pitchFamily="34" charset="0"/>
            </a:endParaRPr>
          </a:p>
          <a:p>
            <a:r>
              <a:rPr lang="en-IE" sz="1800" dirty="0">
                <a:effectLst/>
                <a:latin typeface="Calibri" panose="020F0502020204030204" pitchFamily="34" charset="0"/>
              </a:rPr>
              <a:t>Transformative change</a:t>
            </a:r>
          </a:p>
          <a:p>
            <a:r>
              <a:rPr lang="en-IE" sz="1800" dirty="0">
                <a:effectLst/>
                <a:latin typeface="Calibri" panose="020F0502020204030204" pitchFamily="34" charset="0"/>
              </a:rPr>
              <a:t> </a:t>
            </a:r>
          </a:p>
          <a:p>
            <a:r>
              <a:rPr lang="en-IE" sz="1800" dirty="0">
                <a:effectLst/>
                <a:latin typeface="Calibri" panose="020F0502020204030204" pitchFamily="34" charset="0"/>
              </a:rPr>
              <a:t> </a:t>
            </a:r>
          </a:p>
          <a:p>
            <a:r>
              <a:rPr lang="en-IE" sz="1800" dirty="0">
                <a:effectLst/>
                <a:latin typeface="Calibri" panose="020F0502020204030204" pitchFamily="34" charset="0"/>
              </a:rPr>
              <a:t>Policues need to treat climate and sustainability like public health</a:t>
            </a:r>
          </a:p>
          <a:p>
            <a:r>
              <a:rPr lang="en-IE" sz="1800" dirty="0">
                <a:effectLst/>
                <a:latin typeface="Calibri" panose="020F0502020204030204" pitchFamily="34" charset="0"/>
              </a:rPr>
              <a:t>.. We now understand that one of the core functions of gvt is to preserve public health. This is not just through monetary policies - health tax - or scientific and engineering innivations - like medicine - but the view is embedded in all aspects of government, regulate advertising, </a:t>
            </a:r>
            <a:endParaRPr lang="en-GB" sz="1800" dirty="0">
              <a:effectLst/>
              <a:latin typeface="Calibri" panose="020F0502020204030204" pitchFamily="34" charset="0"/>
            </a:endParaRPr>
          </a:p>
          <a:p>
            <a:endParaRPr lang="en-GB" sz="1800" dirty="0">
              <a:effectLst/>
              <a:latin typeface="Calibri" panose="020F0502020204030204" pitchFamily="34" charset="0"/>
            </a:endParaRPr>
          </a:p>
          <a:p>
            <a:r>
              <a:rPr lang="en-GB" sz="1800" dirty="0">
                <a:effectLst/>
                <a:latin typeface="Calibri" panose="020F0502020204030204" pitchFamily="34" charset="0"/>
              </a:rPr>
              <a:t>Protecting public health is also not a once-off measure. It requires constant management, …</a:t>
            </a:r>
          </a:p>
          <a:p>
            <a:endParaRPr lang="en-GB"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D63CE-7DCD-C749-9EF2-1BDC69D2C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48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poliical</a:t>
            </a:r>
            <a:r>
              <a:rPr lang="en-GB" dirty="0"/>
              <a:t> leadership - RTÉ speech]</a:t>
            </a:r>
          </a:p>
          <a:p>
            <a:endParaRPr lang="en-GB" dirty="0"/>
          </a:p>
          <a:p>
            <a:r>
              <a:rPr lang="en-GB" dirty="0"/>
              <a:t>The speed of policy making has to increase</a:t>
            </a:r>
          </a:p>
          <a:p>
            <a:endParaRPr lang="en-GB" dirty="0"/>
          </a:p>
          <a:p>
            <a:r>
              <a:rPr lang="en-GB" dirty="0" err="1"/>
              <a:t>Delayism</a:t>
            </a:r>
            <a:r>
              <a:rPr lang="en-GB" dirty="0"/>
              <a:t> and distraction are now the most dangerous forces </a:t>
            </a:r>
          </a:p>
          <a:p>
            <a:endParaRPr lang="en-GB" dirty="0"/>
          </a:p>
          <a:p>
            <a:endParaRPr lang="en-GB" sz="1800" dirty="0">
              <a:effectLst/>
              <a:latin typeface="Calibri" panose="020F0502020204030204" pitchFamily="34" charset="0"/>
            </a:endParaRPr>
          </a:p>
          <a:p>
            <a:r>
              <a:rPr lang="en-GB" sz="1800" dirty="0">
                <a:effectLst/>
                <a:latin typeface="Calibri" panose="020F0502020204030204" pitchFamily="34" charset="0"/>
              </a:rPr>
              <a:t>A final .. </a:t>
            </a:r>
          </a:p>
          <a:p>
            <a:endParaRPr lang="en-GB" sz="1800" dirty="0">
              <a:effectLst/>
              <a:latin typeface="Calibri" panose="020F0502020204030204" pitchFamily="34" charset="0"/>
            </a:endParaRPr>
          </a:p>
          <a:p>
            <a:r>
              <a:rPr lang="en-IE" sz="2800" b="0" i="0" u="none" strike="noStrike" dirty="0">
                <a:solidFill>
                  <a:srgbClr val="795CB2"/>
                </a:solidFill>
                <a:effectLst/>
                <a:latin typeface="Arial" panose="020B0604020202020204" pitchFamily="34" charset="0"/>
                <a:hlinkClick r:id="rId3" tooltip="English language"/>
              </a:rPr>
              <a:t>nglish</a:t>
            </a:r>
            <a:r>
              <a:rPr lang="en-IE" sz="2800" b="0" i="0" u="none" strike="noStrike" dirty="0">
                <a:solidFill>
                  <a:srgbClr val="202122"/>
                </a:solidFill>
                <a:effectLst/>
                <a:highlight>
                  <a:srgbClr val="FFFFFF"/>
                </a:highlight>
                <a:latin typeface="Arial" panose="020B0604020202020204" pitchFamily="34" charset="0"/>
              </a:rPr>
              <a:t>, </a:t>
            </a:r>
            <a:r>
              <a:rPr lang="en-IE" sz="2800" b="0" i="1" u="none" strike="noStrike" dirty="0">
                <a:solidFill>
                  <a:srgbClr val="202122"/>
                </a:solidFill>
                <a:effectLst/>
                <a:latin typeface="Arial" panose="020B0604020202020204" pitchFamily="34" charset="0"/>
              </a:rPr>
              <a:t>crisis</a:t>
            </a:r>
            <a:r>
              <a:rPr lang="en-IE" sz="2800" b="0" i="0" u="none" strike="noStrike" dirty="0">
                <a:solidFill>
                  <a:srgbClr val="202122"/>
                </a:solidFill>
                <a:effectLst/>
                <a:highlight>
                  <a:srgbClr val="FFFFFF"/>
                </a:highlight>
                <a:latin typeface="Arial" panose="020B0604020202020204" pitchFamily="34" charset="0"/>
              </a:rPr>
              <a:t> was first used in a medical context, for the time in the development of a disease when a change indicates either recovery or death, that is, a turning-point</a:t>
            </a:r>
            <a:r>
              <a:rPr lang="en-GB" sz="2800" b="0" i="0" u="none" strike="noStrike" dirty="0">
                <a:solidFill>
                  <a:srgbClr val="202122"/>
                </a:solidFill>
                <a:effectLst/>
                <a:highlight>
                  <a:srgbClr val="FFFFFF"/>
                </a:highlight>
                <a:latin typeface="Arial" panose="020B0604020202020204" pitchFamily="34" charset="0"/>
              </a:rPr>
              <a:t>. </a:t>
            </a:r>
          </a:p>
          <a:p>
            <a:r>
              <a:rPr lang="en-GB" sz="2800" b="0" i="0" u="none" strike="noStrike" dirty="0">
                <a:solidFill>
                  <a:srgbClr val="202122"/>
                </a:solidFill>
                <a:effectLst/>
                <a:highlight>
                  <a:srgbClr val="FFFFFF"/>
                </a:highlight>
                <a:latin typeface="Arial" panose="020B0604020202020204" pitchFamily="34" charset="0"/>
              </a:rPr>
              <a:t>I’m probably not alone in feeling that we collectively are at the cusp of many different turning point s. [for good and for bad].</a:t>
            </a:r>
          </a:p>
          <a:p>
            <a:r>
              <a:rPr lang="en-GB" sz="2800" b="0" i="0" u="none" strike="noStrike" dirty="0">
                <a:solidFill>
                  <a:srgbClr val="202122"/>
                </a:solidFill>
                <a:effectLst/>
                <a:highlight>
                  <a:srgbClr val="FFFFFF"/>
                </a:highlight>
                <a:latin typeface="Arial" panose="020B0604020202020204" pitchFamily="34" charset="0"/>
              </a:rPr>
              <a:t>The vision of a decent, healthy and sustainable life for humans on this planet is possible, and it is up to us to realise this vision. </a:t>
            </a:r>
            <a:endParaRPr lang="en-IE" sz="1800" dirty="0">
              <a:effectLst/>
              <a:latin typeface="Calibri" panose="020F0502020204030204" pitchFamily="34" charset="0"/>
            </a:endParaRPr>
          </a:p>
          <a:p>
            <a:r>
              <a:rPr lang="en-IE" sz="1800" dirty="0">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6318AD91-2B7C-5640-9D7B-A4048C706D8A}" type="slidenum">
              <a:rPr lang="en-US" smtClean="0"/>
              <a:t>6</a:t>
            </a:fld>
            <a:endParaRPr lang="en-US"/>
          </a:p>
        </p:txBody>
      </p:sp>
    </p:spTree>
    <p:extLst>
      <p:ext uri="{BB962C8B-B14F-4D97-AF65-F5344CB8AC3E}">
        <p14:creationId xmlns:p14="http://schemas.microsoft.com/office/powerpoint/2010/main" val="332363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6F7C-8D5E-4B43-2652-E73BCA7A187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5F67D6B-FE24-B347-2EB0-B002BF21F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75652F2-069F-83E4-3575-B485EFA5ADDF}"/>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5" name="Footer Placeholder 4">
            <a:extLst>
              <a:ext uri="{FF2B5EF4-FFF2-40B4-BE49-F238E27FC236}">
                <a16:creationId xmlns:a16="http://schemas.microsoft.com/office/drawing/2014/main" id="{3BAEDE89-5DC1-5039-E688-4C2F9CF01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13A50-76B4-2641-F30B-D367EF7F7F54}"/>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318430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56A9-94BC-77F4-0C39-9C2FB3CA775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86FB418-E069-711C-0FFE-8D3FF1F85C4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8E5AC3-103B-687D-75C4-B70CE4B5714E}"/>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5" name="Footer Placeholder 4">
            <a:extLst>
              <a:ext uri="{FF2B5EF4-FFF2-40B4-BE49-F238E27FC236}">
                <a16:creationId xmlns:a16="http://schemas.microsoft.com/office/drawing/2014/main" id="{8C706305-3DF9-1D01-3B3B-9E1B1D119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F90FF-5973-A036-4F3A-FCDD4DFA79FA}"/>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258389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DC450F-9245-2CE5-332E-3F9D0E7C529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4A365F-EB3A-3E34-5122-1BC747AE59A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4CA801-AECF-91C6-BE12-B7958A9E6EE3}"/>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5" name="Footer Placeholder 4">
            <a:extLst>
              <a:ext uri="{FF2B5EF4-FFF2-40B4-BE49-F238E27FC236}">
                <a16:creationId xmlns:a16="http://schemas.microsoft.com/office/drawing/2014/main" id="{EDC4E75C-4148-FE9B-6019-1A5A17113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93992-87D2-9EBF-8BFF-EABE17CF72A0}"/>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219842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8932-993A-804E-982C-B9CF48B7804B}"/>
              </a:ext>
            </a:extLst>
          </p:cNvPr>
          <p:cNvSpPr>
            <a:spLocks noGrp="1"/>
          </p:cNvSpPr>
          <p:nvPr>
            <p:ph type="ctrTitle"/>
          </p:nvPr>
        </p:nvSpPr>
        <p:spPr>
          <a:xfrm>
            <a:off x="1257300" y="1395780"/>
            <a:ext cx="9144000" cy="2387600"/>
          </a:xfrm>
        </p:spPr>
        <p:txBody>
          <a:bodyPr anchor="b">
            <a:normAutofit/>
          </a:bodyPr>
          <a:lstStyle>
            <a:lvl1pPr algn="l">
              <a:defRPr sz="5400"/>
            </a:lvl1pPr>
          </a:lstStyle>
          <a:p>
            <a:r>
              <a:rPr lang="en-GB"/>
              <a:t>Click to edit Master title style</a:t>
            </a:r>
            <a:endParaRPr lang="en-US"/>
          </a:p>
        </p:txBody>
      </p:sp>
      <p:sp>
        <p:nvSpPr>
          <p:cNvPr id="3" name="Subtitle 2">
            <a:extLst>
              <a:ext uri="{FF2B5EF4-FFF2-40B4-BE49-F238E27FC236}">
                <a16:creationId xmlns:a16="http://schemas.microsoft.com/office/drawing/2014/main" id="{DAFF6C1A-D274-3F46-804B-A1A4A1A56042}"/>
              </a:ext>
            </a:extLst>
          </p:cNvPr>
          <p:cNvSpPr>
            <a:spLocks noGrp="1"/>
          </p:cNvSpPr>
          <p:nvPr>
            <p:ph type="subTitle" idx="1"/>
          </p:nvPr>
        </p:nvSpPr>
        <p:spPr>
          <a:xfrm>
            <a:off x="1257300" y="4026707"/>
            <a:ext cx="8720380" cy="12282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72318FA-6108-1F4D-94C2-537B97FCC451}"/>
              </a:ext>
            </a:extLst>
          </p:cNvPr>
          <p:cNvSpPr>
            <a:spLocks noGrp="1"/>
          </p:cNvSpPr>
          <p:nvPr>
            <p:ph type="dt" sz="half" idx="10"/>
          </p:nvPr>
        </p:nvSpPr>
        <p:spPr/>
        <p:txBody>
          <a:bodyPr/>
          <a:lstStyle/>
          <a:p>
            <a:fld id="{4C8803E5-DAAD-4F24-9C0A-C1B2EFF3520F}" type="datetime6">
              <a:rPr lang="en-IE" smtClean="0"/>
              <a:t>April 24</a:t>
            </a:fld>
            <a:endParaRPr lang="en-US"/>
          </a:p>
        </p:txBody>
      </p:sp>
      <p:sp>
        <p:nvSpPr>
          <p:cNvPr id="5" name="Footer Placeholder 4">
            <a:extLst>
              <a:ext uri="{FF2B5EF4-FFF2-40B4-BE49-F238E27FC236}">
                <a16:creationId xmlns:a16="http://schemas.microsoft.com/office/drawing/2014/main" id="{E90F3CDC-6E13-C04C-A6C4-F8556EF6A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77AA-9B07-AA4A-BB8D-E3618D0D08CF}"/>
              </a:ext>
            </a:extLst>
          </p:cNvPr>
          <p:cNvSpPr>
            <a:spLocks noGrp="1"/>
          </p:cNvSpPr>
          <p:nvPr>
            <p:ph type="sldNum" sz="quarter" idx="12"/>
          </p:nvPr>
        </p:nvSpPr>
        <p:spPr/>
        <p:txBody>
          <a:bodyPr/>
          <a:lstStyle/>
          <a:p>
            <a:fld id="{97E7B26F-C62E-1145-A3DC-ACC84FDE3675}" type="slidenum">
              <a:rPr lang="en-US" smtClean="0"/>
              <a:t>‹#›</a:t>
            </a:fld>
            <a:endParaRPr lang="en-US"/>
          </a:p>
        </p:txBody>
      </p:sp>
      <p:pic>
        <p:nvPicPr>
          <p:cNvPr id="7" name="Picture 6" descr="A black and blue background&#10;&#10;Description automatically generated">
            <a:extLst>
              <a:ext uri="{FF2B5EF4-FFF2-40B4-BE49-F238E27FC236}">
                <a16:creationId xmlns:a16="http://schemas.microsoft.com/office/drawing/2014/main" id="{621DD6B5-4A6F-B8E6-3964-24616B4BCE1E}"/>
              </a:ext>
            </a:extLst>
          </p:cNvPr>
          <p:cNvPicPr>
            <a:picLocks noChangeAspect="1"/>
          </p:cNvPicPr>
          <p:nvPr userDrawn="1"/>
        </p:nvPicPr>
        <p:blipFill>
          <a:blip r:embed="rId2"/>
          <a:stretch>
            <a:fillRect/>
          </a:stretch>
        </p:blipFill>
        <p:spPr>
          <a:xfrm>
            <a:off x="0" y="4153546"/>
            <a:ext cx="12192000" cy="2760743"/>
          </a:xfrm>
          <a:prstGeom prst="rect">
            <a:avLst/>
          </a:prstGeom>
        </p:spPr>
      </p:pic>
      <p:cxnSp>
        <p:nvCxnSpPr>
          <p:cNvPr id="9" name="Straight Connector 8">
            <a:extLst>
              <a:ext uri="{FF2B5EF4-FFF2-40B4-BE49-F238E27FC236}">
                <a16:creationId xmlns:a16="http://schemas.microsoft.com/office/drawing/2014/main" id="{A639498D-4371-06F8-9F37-359D0C396124}"/>
              </a:ext>
            </a:extLst>
          </p:cNvPr>
          <p:cNvCxnSpPr>
            <a:cxnSpLocks/>
          </p:cNvCxnSpPr>
          <p:nvPr userDrawn="1"/>
        </p:nvCxnSpPr>
        <p:spPr>
          <a:xfrm>
            <a:off x="1257300" y="3906768"/>
            <a:ext cx="6572250" cy="0"/>
          </a:xfrm>
          <a:prstGeom prst="line">
            <a:avLst/>
          </a:prstGeom>
          <a:ln w="12700">
            <a:solidFill>
              <a:srgbClr val="23325A"/>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1399596C-845E-CB50-64B7-DFCA574E5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180" y="5920967"/>
            <a:ext cx="1892239" cy="870765"/>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0613C15C-7210-9B5F-FACC-B9063AC769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98387" y="6039269"/>
            <a:ext cx="2300112" cy="654270"/>
          </a:xfrm>
          <a:prstGeom prst="rect">
            <a:avLst/>
          </a:prstGeom>
        </p:spPr>
      </p:pic>
      <p:pic>
        <p:nvPicPr>
          <p:cNvPr id="13" name="Picture 12" descr="A black and white logo with white text&#10;&#10;Description automatically generated">
            <a:extLst>
              <a:ext uri="{FF2B5EF4-FFF2-40B4-BE49-F238E27FC236}">
                <a16:creationId xmlns:a16="http://schemas.microsoft.com/office/drawing/2014/main" id="{7DA82848-822B-8C0A-C953-F19A0FC1F00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93467" y="5979240"/>
            <a:ext cx="1589625" cy="754743"/>
          </a:xfrm>
          <a:prstGeom prst="rect">
            <a:avLst/>
          </a:prstGeom>
        </p:spPr>
      </p:pic>
      <p:pic>
        <p:nvPicPr>
          <p:cNvPr id="14" name="Picture 13" descr="A white text on a black background&#10;&#10;Description automatically generated">
            <a:extLst>
              <a:ext uri="{FF2B5EF4-FFF2-40B4-BE49-F238E27FC236}">
                <a16:creationId xmlns:a16="http://schemas.microsoft.com/office/drawing/2014/main" id="{6CC463D1-5C97-9F3E-1EAE-BF88ACE578F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78060" y="5883551"/>
            <a:ext cx="1871907" cy="850432"/>
          </a:xfrm>
          <a:prstGeom prst="rect">
            <a:avLst/>
          </a:prstGeom>
        </p:spPr>
      </p:pic>
      <p:cxnSp>
        <p:nvCxnSpPr>
          <p:cNvPr id="15" name="Straight Connector 14">
            <a:extLst>
              <a:ext uri="{FF2B5EF4-FFF2-40B4-BE49-F238E27FC236}">
                <a16:creationId xmlns:a16="http://schemas.microsoft.com/office/drawing/2014/main" id="{E4BED68C-1A27-EFD3-5123-B4A28B9B43C4}"/>
              </a:ext>
            </a:extLst>
          </p:cNvPr>
          <p:cNvCxnSpPr>
            <a:cxnSpLocks/>
          </p:cNvCxnSpPr>
          <p:nvPr userDrawn="1"/>
        </p:nvCxnSpPr>
        <p:spPr>
          <a:xfrm>
            <a:off x="2800903" y="5971898"/>
            <a:ext cx="0" cy="776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FF7E96-C051-F195-6590-736B30EDAEFA}"/>
              </a:ext>
            </a:extLst>
          </p:cNvPr>
          <p:cNvCxnSpPr>
            <a:cxnSpLocks/>
          </p:cNvCxnSpPr>
          <p:nvPr userDrawn="1"/>
        </p:nvCxnSpPr>
        <p:spPr>
          <a:xfrm>
            <a:off x="9080576" y="5968227"/>
            <a:ext cx="0" cy="776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3DDBD2-BD77-8D56-D5F3-FD0933F981B2}"/>
              </a:ext>
            </a:extLst>
          </p:cNvPr>
          <p:cNvCxnSpPr>
            <a:cxnSpLocks/>
          </p:cNvCxnSpPr>
          <p:nvPr userDrawn="1"/>
        </p:nvCxnSpPr>
        <p:spPr>
          <a:xfrm>
            <a:off x="6295983" y="5975569"/>
            <a:ext cx="0" cy="776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1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AEE0-34A8-804F-ACEC-BBF6BD3B84DB}"/>
              </a:ext>
            </a:extLst>
          </p:cNvPr>
          <p:cNvSpPr>
            <a:spLocks noGrp="1"/>
          </p:cNvSpPr>
          <p:nvPr>
            <p:ph type="title"/>
          </p:nvPr>
        </p:nvSpPr>
        <p:spPr>
          <a:xfrm>
            <a:off x="-1" y="24115"/>
            <a:ext cx="12126897" cy="883672"/>
          </a:xfrm>
        </p:spPr>
        <p:txBody>
          <a:bodyPr>
            <a:normAutofit/>
          </a:bodyPr>
          <a:lstStyle>
            <a:lvl1pPr>
              <a:defRPr sz="4000">
                <a:solidFill>
                  <a:srgbClr val="E54F23"/>
                </a:solidFill>
                <a:latin typeface="Seaford Display" pitchFamily="2"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CC80DF5-C563-3B49-ABD4-56E7E9A7C990}"/>
              </a:ext>
            </a:extLst>
          </p:cNvPr>
          <p:cNvSpPr>
            <a:spLocks noGrp="1"/>
          </p:cNvSpPr>
          <p:nvPr>
            <p:ph idx="1"/>
          </p:nvPr>
        </p:nvSpPr>
        <p:spPr>
          <a:xfrm>
            <a:off x="838200" y="1299028"/>
            <a:ext cx="10515600" cy="4877935"/>
          </a:xfrm>
        </p:spPr>
        <p:txBody>
          <a:bodyPr/>
          <a:lstStyle>
            <a:lvl1pPr marL="228600" indent="-228600">
              <a:buFont typeface="Wingdings" pitchFamily="2" charset="2"/>
              <a:buChar char="v"/>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EA3FFEA-F9F2-D440-B59A-2DC08483ECB8}"/>
              </a:ext>
            </a:extLst>
          </p:cNvPr>
          <p:cNvSpPr>
            <a:spLocks noGrp="1"/>
          </p:cNvSpPr>
          <p:nvPr>
            <p:ph type="dt" sz="half" idx="10"/>
          </p:nvPr>
        </p:nvSpPr>
        <p:spPr>
          <a:xfrm>
            <a:off x="177800" y="6471552"/>
            <a:ext cx="2743200" cy="365125"/>
          </a:xfrm>
        </p:spPr>
        <p:txBody>
          <a:bodyPr/>
          <a:lstStyle>
            <a:lvl1pPr>
              <a:defRPr sz="1200" b="0"/>
            </a:lvl1pPr>
          </a:lstStyle>
          <a:p>
            <a:fld id="{A7BEB7C6-D96E-4013-97A0-7626AD28037A}" type="datetime6">
              <a:rPr lang="en-IE" smtClean="0"/>
              <a:pPr/>
              <a:t>April 24</a:t>
            </a:fld>
            <a:endParaRPr lang="en-US"/>
          </a:p>
        </p:txBody>
      </p:sp>
      <p:sp>
        <p:nvSpPr>
          <p:cNvPr id="5" name="Footer Placeholder 4">
            <a:extLst>
              <a:ext uri="{FF2B5EF4-FFF2-40B4-BE49-F238E27FC236}">
                <a16:creationId xmlns:a16="http://schemas.microsoft.com/office/drawing/2014/main" id="{E441B457-1574-8440-B5ED-3C10940CBDE0}"/>
              </a:ext>
            </a:extLst>
          </p:cNvPr>
          <p:cNvSpPr>
            <a:spLocks noGrp="1"/>
          </p:cNvSpPr>
          <p:nvPr>
            <p:ph type="ftr" sz="quarter" idx="11"/>
          </p:nvPr>
        </p:nvSpPr>
        <p:spPr>
          <a:xfrm>
            <a:off x="4038600" y="6472462"/>
            <a:ext cx="4114800" cy="365125"/>
          </a:xfrm>
        </p:spPr>
        <p:txBody>
          <a:bodyPr/>
          <a:lstStyle/>
          <a:p>
            <a:endParaRPr lang="en-US"/>
          </a:p>
        </p:txBody>
      </p:sp>
      <p:sp>
        <p:nvSpPr>
          <p:cNvPr id="6" name="Slide Number Placeholder 5">
            <a:extLst>
              <a:ext uri="{FF2B5EF4-FFF2-40B4-BE49-F238E27FC236}">
                <a16:creationId xmlns:a16="http://schemas.microsoft.com/office/drawing/2014/main" id="{7010584A-4028-CD4A-BC3C-7986D8EBF08E}"/>
              </a:ext>
            </a:extLst>
          </p:cNvPr>
          <p:cNvSpPr>
            <a:spLocks noGrp="1"/>
          </p:cNvSpPr>
          <p:nvPr>
            <p:ph type="sldNum" sz="quarter" idx="12"/>
          </p:nvPr>
        </p:nvSpPr>
        <p:spPr>
          <a:xfrm>
            <a:off x="9271000" y="6471553"/>
            <a:ext cx="2743200" cy="365125"/>
          </a:xfrm>
        </p:spPr>
        <p:txBody>
          <a:bodyPr/>
          <a:lstStyle>
            <a:lvl1pPr>
              <a:defRPr sz="1400" b="1"/>
            </a:lvl1pPr>
          </a:lstStyle>
          <a:p>
            <a:fld id="{97E7B26F-C62E-1145-A3DC-ACC84FDE3675}" type="slidenum">
              <a:rPr lang="en-US" smtClean="0"/>
              <a:pPr/>
              <a:t>‹#›</a:t>
            </a:fld>
            <a:endParaRPr lang="en-US"/>
          </a:p>
        </p:txBody>
      </p:sp>
      <p:sp>
        <p:nvSpPr>
          <p:cNvPr id="9" name="Rectangle 8">
            <a:extLst>
              <a:ext uri="{FF2B5EF4-FFF2-40B4-BE49-F238E27FC236}">
                <a16:creationId xmlns:a16="http://schemas.microsoft.com/office/drawing/2014/main" id="{99C9FB80-2AD4-34DC-A437-F3831AB87C78}"/>
              </a:ext>
            </a:extLst>
          </p:cNvPr>
          <p:cNvSpPr/>
          <p:nvPr userDrawn="1"/>
        </p:nvSpPr>
        <p:spPr>
          <a:xfrm>
            <a:off x="0" y="874219"/>
            <a:ext cx="4792446" cy="55418"/>
          </a:xfrm>
          <a:prstGeom prst="rect">
            <a:avLst/>
          </a:prstGeom>
          <a:solidFill>
            <a:srgbClr val="E54F23"/>
          </a:solidFill>
          <a:ln>
            <a:solidFill>
              <a:srgbClr val="E54F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54F23"/>
              </a:solidFill>
            </a:endParaRPr>
          </a:p>
        </p:txBody>
      </p:sp>
    </p:spTree>
    <p:extLst>
      <p:ext uri="{BB962C8B-B14F-4D97-AF65-F5344CB8AC3E}">
        <p14:creationId xmlns:p14="http://schemas.microsoft.com/office/powerpoint/2010/main" val="271724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6C7C-91EB-6643-BC37-4E83085D7EA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F11C882-161A-1D43-AF09-27B7C581DD4E}"/>
              </a:ext>
            </a:extLst>
          </p:cNvPr>
          <p:cNvSpPr>
            <a:spLocks noGrp="1"/>
          </p:cNvSpPr>
          <p:nvPr>
            <p:ph type="body" idx="1"/>
          </p:nvPr>
        </p:nvSpPr>
        <p:spPr>
          <a:xfrm>
            <a:off x="831850" y="4589463"/>
            <a:ext cx="10515600" cy="1500187"/>
          </a:xfrm>
        </p:spPr>
        <p:txBody>
          <a:bodyPr/>
          <a:lstStyle>
            <a:lvl1pPr marL="0" indent="0">
              <a:buNone/>
              <a:defRPr sz="2400">
                <a:solidFill>
                  <a:srgbClr val="1F3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68A40D-26D3-F840-B6CB-E8B9588538ED}"/>
              </a:ext>
            </a:extLst>
          </p:cNvPr>
          <p:cNvSpPr>
            <a:spLocks noGrp="1"/>
          </p:cNvSpPr>
          <p:nvPr>
            <p:ph type="dt" sz="half" idx="10"/>
          </p:nvPr>
        </p:nvSpPr>
        <p:spPr/>
        <p:txBody>
          <a:bodyPr/>
          <a:lstStyle/>
          <a:p>
            <a:fld id="{B9882B82-B73A-490A-BDDD-D4317BF66C91}" type="datetime6">
              <a:rPr lang="en-IE" smtClean="0"/>
              <a:t>April 24</a:t>
            </a:fld>
            <a:endParaRPr lang="en-US"/>
          </a:p>
        </p:txBody>
      </p:sp>
      <p:sp>
        <p:nvSpPr>
          <p:cNvPr id="5" name="Footer Placeholder 4">
            <a:extLst>
              <a:ext uri="{FF2B5EF4-FFF2-40B4-BE49-F238E27FC236}">
                <a16:creationId xmlns:a16="http://schemas.microsoft.com/office/drawing/2014/main" id="{8DC3F954-5528-9E43-9418-2AB36D615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A0C3E-6335-134E-AAD9-635FB647ED5A}"/>
              </a:ext>
            </a:extLst>
          </p:cNvPr>
          <p:cNvSpPr>
            <a:spLocks noGrp="1"/>
          </p:cNvSpPr>
          <p:nvPr>
            <p:ph type="sldNum" sz="quarter" idx="12"/>
          </p:nvPr>
        </p:nvSpPr>
        <p:spPr/>
        <p:txBody>
          <a:bodyPr/>
          <a:lstStyle/>
          <a:p>
            <a:fld id="{97E7B26F-C62E-1145-A3DC-ACC84FDE3675}" type="slidenum">
              <a:rPr lang="en-US" smtClean="0"/>
              <a:t>‹#›</a:t>
            </a:fld>
            <a:endParaRPr lang="en-US"/>
          </a:p>
        </p:txBody>
      </p:sp>
    </p:spTree>
    <p:extLst>
      <p:ext uri="{BB962C8B-B14F-4D97-AF65-F5344CB8AC3E}">
        <p14:creationId xmlns:p14="http://schemas.microsoft.com/office/powerpoint/2010/main" val="4136413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A00D-80FD-C442-AD67-CAE807C50C73}"/>
              </a:ext>
            </a:extLst>
          </p:cNvPr>
          <p:cNvSpPr>
            <a:spLocks noGrp="1"/>
          </p:cNvSpPr>
          <p:nvPr>
            <p:ph type="title"/>
          </p:nvPr>
        </p:nvSpPr>
        <p:spPr>
          <a:xfrm>
            <a:off x="111691" y="216456"/>
            <a:ext cx="10515600" cy="6577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56F51F-94D2-4B44-ACCA-DD15F762F6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1127EF-7BC9-CA45-B642-58B33DB228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C376062-B9E1-7F48-A4B8-343C2BE90D7F}"/>
              </a:ext>
            </a:extLst>
          </p:cNvPr>
          <p:cNvSpPr>
            <a:spLocks noGrp="1"/>
          </p:cNvSpPr>
          <p:nvPr>
            <p:ph type="dt" sz="half" idx="10"/>
          </p:nvPr>
        </p:nvSpPr>
        <p:spPr/>
        <p:txBody>
          <a:bodyPr/>
          <a:lstStyle/>
          <a:p>
            <a:fld id="{43085584-A5AC-408F-BD11-3E1C2B9C633F}" type="datetime6">
              <a:rPr lang="en-IE" smtClean="0"/>
              <a:t>April 24</a:t>
            </a:fld>
            <a:endParaRPr lang="en-US"/>
          </a:p>
        </p:txBody>
      </p:sp>
      <p:sp>
        <p:nvSpPr>
          <p:cNvPr id="6" name="Footer Placeholder 5">
            <a:extLst>
              <a:ext uri="{FF2B5EF4-FFF2-40B4-BE49-F238E27FC236}">
                <a16:creationId xmlns:a16="http://schemas.microsoft.com/office/drawing/2014/main" id="{DE4C8769-CB61-BA4F-9591-75766C19F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79935-F3C8-9441-A043-D74BA23E20FD}"/>
              </a:ext>
            </a:extLst>
          </p:cNvPr>
          <p:cNvSpPr>
            <a:spLocks noGrp="1"/>
          </p:cNvSpPr>
          <p:nvPr>
            <p:ph type="sldNum" sz="quarter" idx="12"/>
          </p:nvPr>
        </p:nvSpPr>
        <p:spPr/>
        <p:txBody>
          <a:bodyPr/>
          <a:lstStyle/>
          <a:p>
            <a:fld id="{97E7B26F-C62E-1145-A3DC-ACC84FDE3675}" type="slidenum">
              <a:rPr lang="en-US" smtClean="0"/>
              <a:t>‹#›</a:t>
            </a:fld>
            <a:endParaRPr lang="en-US"/>
          </a:p>
        </p:txBody>
      </p:sp>
      <p:sp>
        <p:nvSpPr>
          <p:cNvPr id="8" name="Rectangle 7">
            <a:extLst>
              <a:ext uri="{FF2B5EF4-FFF2-40B4-BE49-F238E27FC236}">
                <a16:creationId xmlns:a16="http://schemas.microsoft.com/office/drawing/2014/main" id="{17A8D2F8-5286-D06E-487E-FA7A3F98CA59}"/>
              </a:ext>
            </a:extLst>
          </p:cNvPr>
          <p:cNvSpPr/>
          <p:nvPr userDrawn="1"/>
        </p:nvSpPr>
        <p:spPr>
          <a:xfrm>
            <a:off x="0" y="874219"/>
            <a:ext cx="4792446" cy="55418"/>
          </a:xfrm>
          <a:prstGeom prst="rect">
            <a:avLst/>
          </a:prstGeom>
          <a:solidFill>
            <a:srgbClr val="E54F23"/>
          </a:solidFill>
          <a:ln>
            <a:solidFill>
              <a:srgbClr val="E54F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54F23"/>
              </a:solidFill>
            </a:endParaRPr>
          </a:p>
        </p:txBody>
      </p:sp>
    </p:spTree>
    <p:extLst>
      <p:ext uri="{BB962C8B-B14F-4D97-AF65-F5344CB8AC3E}">
        <p14:creationId xmlns:p14="http://schemas.microsoft.com/office/powerpoint/2010/main" val="2056093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3C0F-E676-0B43-9052-416CBA40F6BB}"/>
              </a:ext>
            </a:extLst>
          </p:cNvPr>
          <p:cNvSpPr>
            <a:spLocks noGrp="1"/>
          </p:cNvSpPr>
          <p:nvPr>
            <p:ph type="title"/>
          </p:nvPr>
        </p:nvSpPr>
        <p:spPr>
          <a:xfrm>
            <a:off x="22660" y="369654"/>
            <a:ext cx="8830305" cy="509094"/>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C7511EF-00C2-2147-AFA6-5249BEE90690}"/>
              </a:ext>
            </a:extLst>
          </p:cNvPr>
          <p:cNvSpPr>
            <a:spLocks noGrp="1"/>
          </p:cNvSpPr>
          <p:nvPr>
            <p:ph type="body" idx="1"/>
          </p:nvPr>
        </p:nvSpPr>
        <p:spPr>
          <a:xfrm>
            <a:off x="686594" y="1022245"/>
            <a:ext cx="5157787" cy="9652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EF19007-59A1-8046-9989-DE4AA38881E1}"/>
              </a:ext>
            </a:extLst>
          </p:cNvPr>
          <p:cNvSpPr>
            <a:spLocks noGrp="1"/>
          </p:cNvSpPr>
          <p:nvPr>
            <p:ph sz="half" idx="2"/>
          </p:nvPr>
        </p:nvSpPr>
        <p:spPr>
          <a:xfrm>
            <a:off x="686594" y="2080100"/>
            <a:ext cx="5157787" cy="408270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744B565C-37BC-3E41-8C2E-80609EDEE5DB}"/>
              </a:ext>
            </a:extLst>
          </p:cNvPr>
          <p:cNvSpPr>
            <a:spLocks noGrp="1"/>
          </p:cNvSpPr>
          <p:nvPr>
            <p:ph type="body" sz="quarter" idx="3"/>
          </p:nvPr>
        </p:nvSpPr>
        <p:spPr>
          <a:xfrm>
            <a:off x="6019006" y="1022245"/>
            <a:ext cx="5183188" cy="9652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8AD9311-E026-BF46-9E7E-821CD0FDA043}"/>
              </a:ext>
            </a:extLst>
          </p:cNvPr>
          <p:cNvSpPr>
            <a:spLocks noGrp="1"/>
          </p:cNvSpPr>
          <p:nvPr>
            <p:ph sz="quarter" idx="4"/>
          </p:nvPr>
        </p:nvSpPr>
        <p:spPr>
          <a:xfrm>
            <a:off x="6019006" y="2080100"/>
            <a:ext cx="5183188" cy="408270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3D77EE90-E8E7-8141-8F69-CC57483ECB3F}"/>
              </a:ext>
            </a:extLst>
          </p:cNvPr>
          <p:cNvSpPr>
            <a:spLocks noGrp="1"/>
          </p:cNvSpPr>
          <p:nvPr>
            <p:ph type="dt" sz="half" idx="10"/>
          </p:nvPr>
        </p:nvSpPr>
        <p:spPr/>
        <p:txBody>
          <a:bodyPr/>
          <a:lstStyle/>
          <a:p>
            <a:fld id="{F67D94DD-D3AD-4437-826A-4CABCD17991B}" type="datetime6">
              <a:rPr lang="en-IE" smtClean="0"/>
              <a:t>April 24</a:t>
            </a:fld>
            <a:endParaRPr lang="en-US"/>
          </a:p>
        </p:txBody>
      </p:sp>
      <p:sp>
        <p:nvSpPr>
          <p:cNvPr id="8" name="Footer Placeholder 7">
            <a:extLst>
              <a:ext uri="{FF2B5EF4-FFF2-40B4-BE49-F238E27FC236}">
                <a16:creationId xmlns:a16="http://schemas.microsoft.com/office/drawing/2014/main" id="{AB0E64AE-ACC0-B74E-84D0-490A995366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984D16-02BA-AE4F-8EC6-9B5F52887B40}"/>
              </a:ext>
            </a:extLst>
          </p:cNvPr>
          <p:cNvSpPr>
            <a:spLocks noGrp="1"/>
          </p:cNvSpPr>
          <p:nvPr>
            <p:ph type="sldNum" sz="quarter" idx="12"/>
          </p:nvPr>
        </p:nvSpPr>
        <p:spPr/>
        <p:txBody>
          <a:bodyPr/>
          <a:lstStyle/>
          <a:p>
            <a:fld id="{97E7B26F-C62E-1145-A3DC-ACC84FDE3675}" type="slidenum">
              <a:rPr lang="en-US" smtClean="0"/>
              <a:t>‹#›</a:t>
            </a:fld>
            <a:endParaRPr lang="en-US"/>
          </a:p>
        </p:txBody>
      </p:sp>
      <p:sp>
        <p:nvSpPr>
          <p:cNvPr id="10" name="Rectangle 9">
            <a:extLst>
              <a:ext uri="{FF2B5EF4-FFF2-40B4-BE49-F238E27FC236}">
                <a16:creationId xmlns:a16="http://schemas.microsoft.com/office/drawing/2014/main" id="{A37767CE-2772-67E4-7B59-CC0F5A9B52DB}"/>
              </a:ext>
            </a:extLst>
          </p:cNvPr>
          <p:cNvSpPr/>
          <p:nvPr userDrawn="1"/>
        </p:nvSpPr>
        <p:spPr>
          <a:xfrm>
            <a:off x="0" y="874219"/>
            <a:ext cx="4792446" cy="55418"/>
          </a:xfrm>
          <a:prstGeom prst="rect">
            <a:avLst/>
          </a:prstGeom>
          <a:solidFill>
            <a:srgbClr val="E54F23"/>
          </a:solidFill>
          <a:ln>
            <a:solidFill>
              <a:srgbClr val="E54F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54F23"/>
              </a:solidFill>
            </a:endParaRPr>
          </a:p>
        </p:txBody>
      </p:sp>
    </p:spTree>
    <p:extLst>
      <p:ext uri="{BB962C8B-B14F-4D97-AF65-F5344CB8AC3E}">
        <p14:creationId xmlns:p14="http://schemas.microsoft.com/office/powerpoint/2010/main" val="304789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ABE4-E649-D44B-90D0-3A2924BEBFC7}"/>
              </a:ext>
            </a:extLst>
          </p:cNvPr>
          <p:cNvSpPr>
            <a:spLocks noGrp="1"/>
          </p:cNvSpPr>
          <p:nvPr>
            <p:ph type="title"/>
          </p:nvPr>
        </p:nvSpPr>
        <p:spPr>
          <a:xfrm>
            <a:off x="0" y="244165"/>
            <a:ext cx="10515600" cy="657763"/>
          </a:xfr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965D716-FE95-2F40-9B49-ADA31038DAC9}"/>
              </a:ext>
            </a:extLst>
          </p:cNvPr>
          <p:cNvSpPr>
            <a:spLocks noGrp="1"/>
          </p:cNvSpPr>
          <p:nvPr>
            <p:ph type="dt" sz="half" idx="10"/>
          </p:nvPr>
        </p:nvSpPr>
        <p:spPr/>
        <p:txBody>
          <a:bodyPr/>
          <a:lstStyle/>
          <a:p>
            <a:fld id="{A9704B0E-EE0C-4717-A6E4-E0D2DA966FEF}" type="datetime6">
              <a:rPr lang="en-IE" smtClean="0"/>
              <a:t>April 24</a:t>
            </a:fld>
            <a:endParaRPr lang="en-US"/>
          </a:p>
        </p:txBody>
      </p:sp>
      <p:sp>
        <p:nvSpPr>
          <p:cNvPr id="4" name="Footer Placeholder 3">
            <a:extLst>
              <a:ext uri="{FF2B5EF4-FFF2-40B4-BE49-F238E27FC236}">
                <a16:creationId xmlns:a16="http://schemas.microsoft.com/office/drawing/2014/main" id="{015990A0-557A-8D40-A1E0-2F5E390EA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DED886-6550-DC49-84F9-98650BA36519}"/>
              </a:ext>
            </a:extLst>
          </p:cNvPr>
          <p:cNvSpPr>
            <a:spLocks noGrp="1"/>
          </p:cNvSpPr>
          <p:nvPr>
            <p:ph type="sldNum" sz="quarter" idx="12"/>
          </p:nvPr>
        </p:nvSpPr>
        <p:spPr/>
        <p:txBody>
          <a:bodyPr/>
          <a:lstStyle/>
          <a:p>
            <a:fld id="{97E7B26F-C62E-1145-A3DC-ACC84FDE3675}" type="slidenum">
              <a:rPr lang="en-US" smtClean="0"/>
              <a:t>‹#›</a:t>
            </a:fld>
            <a:endParaRPr lang="en-US"/>
          </a:p>
        </p:txBody>
      </p:sp>
      <p:sp>
        <p:nvSpPr>
          <p:cNvPr id="6" name="Rectangle 5">
            <a:extLst>
              <a:ext uri="{FF2B5EF4-FFF2-40B4-BE49-F238E27FC236}">
                <a16:creationId xmlns:a16="http://schemas.microsoft.com/office/drawing/2014/main" id="{204BA503-124F-4BC1-BE3D-138F24E79EB1}"/>
              </a:ext>
            </a:extLst>
          </p:cNvPr>
          <p:cNvSpPr/>
          <p:nvPr userDrawn="1"/>
        </p:nvSpPr>
        <p:spPr>
          <a:xfrm>
            <a:off x="0" y="874219"/>
            <a:ext cx="4792446" cy="55418"/>
          </a:xfrm>
          <a:prstGeom prst="rect">
            <a:avLst/>
          </a:prstGeom>
          <a:solidFill>
            <a:srgbClr val="E54F23"/>
          </a:solidFill>
          <a:ln>
            <a:solidFill>
              <a:srgbClr val="E54F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54F23"/>
              </a:solidFill>
            </a:endParaRPr>
          </a:p>
        </p:txBody>
      </p:sp>
    </p:spTree>
    <p:extLst>
      <p:ext uri="{BB962C8B-B14F-4D97-AF65-F5344CB8AC3E}">
        <p14:creationId xmlns:p14="http://schemas.microsoft.com/office/powerpoint/2010/main" val="2070696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DAAA4-4B1B-9A46-B02B-4896DE7091E1}"/>
              </a:ext>
            </a:extLst>
          </p:cNvPr>
          <p:cNvSpPr>
            <a:spLocks noGrp="1"/>
          </p:cNvSpPr>
          <p:nvPr>
            <p:ph type="dt" sz="half" idx="10"/>
          </p:nvPr>
        </p:nvSpPr>
        <p:spPr/>
        <p:txBody>
          <a:bodyPr/>
          <a:lstStyle/>
          <a:p>
            <a:fld id="{3776E100-36FB-41C4-98D8-EDF3D19C8BF4}" type="datetime6">
              <a:rPr lang="en-IE" smtClean="0"/>
              <a:t>April 24</a:t>
            </a:fld>
            <a:endParaRPr lang="en-US"/>
          </a:p>
        </p:txBody>
      </p:sp>
      <p:sp>
        <p:nvSpPr>
          <p:cNvPr id="3" name="Footer Placeholder 2">
            <a:extLst>
              <a:ext uri="{FF2B5EF4-FFF2-40B4-BE49-F238E27FC236}">
                <a16:creationId xmlns:a16="http://schemas.microsoft.com/office/drawing/2014/main" id="{F446820C-6F33-8145-BC71-9EEB91B17C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A9AC6A-5572-C94D-A570-4DDC319CBEC5}"/>
              </a:ext>
            </a:extLst>
          </p:cNvPr>
          <p:cNvSpPr>
            <a:spLocks noGrp="1"/>
          </p:cNvSpPr>
          <p:nvPr>
            <p:ph type="sldNum" sz="quarter" idx="12"/>
          </p:nvPr>
        </p:nvSpPr>
        <p:spPr/>
        <p:txBody>
          <a:bodyPr/>
          <a:lstStyle/>
          <a:p>
            <a:fld id="{97E7B26F-C62E-1145-A3DC-ACC84FDE3675}" type="slidenum">
              <a:rPr lang="en-US" smtClean="0"/>
              <a:t>‹#›</a:t>
            </a:fld>
            <a:endParaRPr lang="en-US"/>
          </a:p>
        </p:txBody>
      </p:sp>
    </p:spTree>
    <p:extLst>
      <p:ext uri="{BB962C8B-B14F-4D97-AF65-F5344CB8AC3E}">
        <p14:creationId xmlns:p14="http://schemas.microsoft.com/office/powerpoint/2010/main" val="132525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5EA5-7613-AD41-B384-64CA04631D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A61625-56C2-2B4C-AD64-66F49ED26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B92E3C3-FD72-2A49-B792-5C234D224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8F2A3D-C955-8840-8A9E-FFAB1F077CE7}"/>
              </a:ext>
            </a:extLst>
          </p:cNvPr>
          <p:cNvSpPr>
            <a:spLocks noGrp="1"/>
          </p:cNvSpPr>
          <p:nvPr>
            <p:ph type="dt" sz="half" idx="10"/>
          </p:nvPr>
        </p:nvSpPr>
        <p:spPr/>
        <p:txBody>
          <a:bodyPr/>
          <a:lstStyle/>
          <a:p>
            <a:fld id="{A3A13A41-CD3B-4456-9408-FA1B77D20468}" type="datetime6">
              <a:rPr lang="en-IE" smtClean="0"/>
              <a:t>April 24</a:t>
            </a:fld>
            <a:endParaRPr lang="en-US"/>
          </a:p>
        </p:txBody>
      </p:sp>
      <p:sp>
        <p:nvSpPr>
          <p:cNvPr id="6" name="Footer Placeholder 5">
            <a:extLst>
              <a:ext uri="{FF2B5EF4-FFF2-40B4-BE49-F238E27FC236}">
                <a16:creationId xmlns:a16="http://schemas.microsoft.com/office/drawing/2014/main" id="{4310F39A-FCA1-7B4A-AFBB-AF749BA7C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8DBDD-18B6-B24A-AAEB-0127355CEF94}"/>
              </a:ext>
            </a:extLst>
          </p:cNvPr>
          <p:cNvSpPr>
            <a:spLocks noGrp="1"/>
          </p:cNvSpPr>
          <p:nvPr>
            <p:ph type="sldNum" sz="quarter" idx="12"/>
          </p:nvPr>
        </p:nvSpPr>
        <p:spPr/>
        <p:txBody>
          <a:bodyPr/>
          <a:lstStyle/>
          <a:p>
            <a:fld id="{97E7B26F-C62E-1145-A3DC-ACC84FDE3675}" type="slidenum">
              <a:rPr lang="en-US" smtClean="0"/>
              <a:t>‹#›</a:t>
            </a:fld>
            <a:endParaRPr lang="en-US"/>
          </a:p>
        </p:txBody>
      </p:sp>
    </p:spTree>
    <p:extLst>
      <p:ext uri="{BB962C8B-B14F-4D97-AF65-F5344CB8AC3E}">
        <p14:creationId xmlns:p14="http://schemas.microsoft.com/office/powerpoint/2010/main" val="185268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CDDD-A9BE-162A-E0C1-915E05051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3219A1-D7CF-5E60-106A-D9B76C3F79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FD3D0F-F1FA-12AB-7873-C48A17FE038F}"/>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5" name="Footer Placeholder 4">
            <a:extLst>
              <a:ext uri="{FF2B5EF4-FFF2-40B4-BE49-F238E27FC236}">
                <a16:creationId xmlns:a16="http://schemas.microsoft.com/office/drawing/2014/main" id="{F851BC57-032D-E156-0A6A-2A1D26B16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5708D-2994-D43A-C201-A4EFD3F36707}"/>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3688838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2084-26F0-E945-A923-37EAD4BCFF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0CB2F18-0353-7E4B-83F4-0B47DAF5F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107B9F-479C-474D-8502-AF084FA4A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A98BED-98C8-514C-8204-3B8E115E8D1A}"/>
              </a:ext>
            </a:extLst>
          </p:cNvPr>
          <p:cNvSpPr>
            <a:spLocks noGrp="1"/>
          </p:cNvSpPr>
          <p:nvPr>
            <p:ph type="dt" sz="half" idx="10"/>
          </p:nvPr>
        </p:nvSpPr>
        <p:spPr/>
        <p:txBody>
          <a:bodyPr/>
          <a:lstStyle/>
          <a:p>
            <a:fld id="{2DFB906D-E36B-49F2-B2BD-17D11CA9F84B}" type="datetime6">
              <a:rPr lang="en-IE" smtClean="0"/>
              <a:t>April 24</a:t>
            </a:fld>
            <a:endParaRPr lang="en-US"/>
          </a:p>
        </p:txBody>
      </p:sp>
      <p:sp>
        <p:nvSpPr>
          <p:cNvPr id="6" name="Footer Placeholder 5">
            <a:extLst>
              <a:ext uri="{FF2B5EF4-FFF2-40B4-BE49-F238E27FC236}">
                <a16:creationId xmlns:a16="http://schemas.microsoft.com/office/drawing/2014/main" id="{ECC953EA-5A5A-8342-9D82-785F2CEAF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E961B-3C62-D442-B9C9-E2CBF1C5DC31}"/>
              </a:ext>
            </a:extLst>
          </p:cNvPr>
          <p:cNvSpPr>
            <a:spLocks noGrp="1"/>
          </p:cNvSpPr>
          <p:nvPr>
            <p:ph type="sldNum" sz="quarter" idx="12"/>
          </p:nvPr>
        </p:nvSpPr>
        <p:spPr/>
        <p:txBody>
          <a:bodyPr/>
          <a:lstStyle/>
          <a:p>
            <a:fld id="{97E7B26F-C62E-1145-A3DC-ACC84FDE3675}" type="slidenum">
              <a:rPr lang="en-US" smtClean="0"/>
              <a:t>‹#›</a:t>
            </a:fld>
            <a:endParaRPr lang="en-US"/>
          </a:p>
        </p:txBody>
      </p:sp>
      <p:sp>
        <p:nvSpPr>
          <p:cNvPr id="8" name="Rectangle 7">
            <a:extLst>
              <a:ext uri="{FF2B5EF4-FFF2-40B4-BE49-F238E27FC236}">
                <a16:creationId xmlns:a16="http://schemas.microsoft.com/office/drawing/2014/main" id="{25A27524-74B3-AD40-8414-B3421C4F8874}"/>
              </a:ext>
            </a:extLst>
          </p:cNvPr>
          <p:cNvSpPr/>
          <p:nvPr userDrawn="1"/>
        </p:nvSpPr>
        <p:spPr>
          <a:xfrm>
            <a:off x="-156519" y="-98854"/>
            <a:ext cx="12505038" cy="6956854"/>
          </a:xfrm>
          <a:prstGeom prst="rect">
            <a:avLst/>
          </a:prstGeom>
          <a:solidFill>
            <a:srgbClr val="1F3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833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4D53-4517-3249-8973-CBFE109342E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DEE0FEA-E4A6-7F4B-8970-D1A4C86060B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D3D5E4-5024-CD4F-9EF4-17FD7A93BDAB}"/>
              </a:ext>
            </a:extLst>
          </p:cNvPr>
          <p:cNvSpPr>
            <a:spLocks noGrp="1"/>
          </p:cNvSpPr>
          <p:nvPr>
            <p:ph type="dt" sz="half" idx="10"/>
          </p:nvPr>
        </p:nvSpPr>
        <p:spPr/>
        <p:txBody>
          <a:bodyPr/>
          <a:lstStyle/>
          <a:p>
            <a:fld id="{03613CC5-E323-4F6B-A4BE-83617692525E}" type="datetime6">
              <a:rPr lang="en-IE" smtClean="0"/>
              <a:t>April 24</a:t>
            </a:fld>
            <a:endParaRPr lang="en-US"/>
          </a:p>
        </p:txBody>
      </p:sp>
      <p:sp>
        <p:nvSpPr>
          <p:cNvPr id="5" name="Footer Placeholder 4">
            <a:extLst>
              <a:ext uri="{FF2B5EF4-FFF2-40B4-BE49-F238E27FC236}">
                <a16:creationId xmlns:a16="http://schemas.microsoft.com/office/drawing/2014/main" id="{6E558CDB-B7DF-0A46-A36B-6BB761A15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5EF92-9C0E-FC41-B601-155BC07B0D7E}"/>
              </a:ext>
            </a:extLst>
          </p:cNvPr>
          <p:cNvSpPr>
            <a:spLocks noGrp="1"/>
          </p:cNvSpPr>
          <p:nvPr>
            <p:ph type="sldNum" sz="quarter" idx="12"/>
          </p:nvPr>
        </p:nvSpPr>
        <p:spPr/>
        <p:txBody>
          <a:bodyPr/>
          <a:lstStyle/>
          <a:p>
            <a:fld id="{97E7B26F-C62E-1145-A3DC-ACC84FDE3675}" type="slidenum">
              <a:rPr lang="en-US" smtClean="0"/>
              <a:t>‹#›</a:t>
            </a:fld>
            <a:endParaRPr lang="en-US"/>
          </a:p>
        </p:txBody>
      </p:sp>
    </p:spTree>
    <p:extLst>
      <p:ext uri="{BB962C8B-B14F-4D97-AF65-F5344CB8AC3E}">
        <p14:creationId xmlns:p14="http://schemas.microsoft.com/office/powerpoint/2010/main" val="277831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04CCFE-21F5-0545-B72B-373FFDE47D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0C14643-3266-9D42-B0D4-216FFEB5C01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716FFF-6C1C-9F48-9BD3-14CCA2B799FE}"/>
              </a:ext>
            </a:extLst>
          </p:cNvPr>
          <p:cNvSpPr>
            <a:spLocks noGrp="1"/>
          </p:cNvSpPr>
          <p:nvPr>
            <p:ph type="dt" sz="half" idx="10"/>
          </p:nvPr>
        </p:nvSpPr>
        <p:spPr/>
        <p:txBody>
          <a:bodyPr/>
          <a:lstStyle/>
          <a:p>
            <a:fld id="{63C2C111-57BF-4930-90D4-436852FF5353}" type="datetime6">
              <a:rPr lang="en-IE" smtClean="0"/>
              <a:t>April 24</a:t>
            </a:fld>
            <a:endParaRPr lang="en-US"/>
          </a:p>
        </p:txBody>
      </p:sp>
      <p:sp>
        <p:nvSpPr>
          <p:cNvPr id="5" name="Footer Placeholder 4">
            <a:extLst>
              <a:ext uri="{FF2B5EF4-FFF2-40B4-BE49-F238E27FC236}">
                <a16:creationId xmlns:a16="http://schemas.microsoft.com/office/drawing/2014/main" id="{1D280F1B-06FF-0746-A7FF-49344478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77FC4-96F8-ED46-8ABE-ECB02FBC0DC5}"/>
              </a:ext>
            </a:extLst>
          </p:cNvPr>
          <p:cNvSpPr>
            <a:spLocks noGrp="1"/>
          </p:cNvSpPr>
          <p:nvPr>
            <p:ph type="sldNum" sz="quarter" idx="12"/>
          </p:nvPr>
        </p:nvSpPr>
        <p:spPr/>
        <p:txBody>
          <a:bodyPr/>
          <a:lstStyle/>
          <a:p>
            <a:fld id="{97E7B26F-C62E-1145-A3DC-ACC84FDE3675}" type="slidenum">
              <a:rPr lang="en-US" smtClean="0"/>
              <a:t>‹#›</a:t>
            </a:fld>
            <a:endParaRPr lang="en-US"/>
          </a:p>
        </p:txBody>
      </p:sp>
    </p:spTree>
    <p:extLst>
      <p:ext uri="{BB962C8B-B14F-4D97-AF65-F5344CB8AC3E}">
        <p14:creationId xmlns:p14="http://schemas.microsoft.com/office/powerpoint/2010/main" val="1188951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Whit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06EA1B-EE67-3244-8329-D94837395E10}"/>
              </a:ext>
            </a:extLst>
          </p:cNvPr>
          <p:cNvSpPr/>
          <p:nvPr userDrawn="1"/>
        </p:nvSpPr>
        <p:spPr>
          <a:xfrm>
            <a:off x="1" y="329847"/>
            <a:ext cx="4423144" cy="4905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pic>
        <p:nvPicPr>
          <p:cNvPr id="14" name="Picture 13" descr="A close up of a sign&#10;&#10;Description automatically generated">
            <a:extLst>
              <a:ext uri="{FF2B5EF4-FFF2-40B4-BE49-F238E27FC236}">
                <a16:creationId xmlns:a16="http://schemas.microsoft.com/office/drawing/2014/main" id="{B4B9F243-AC87-DD4D-9958-C9011254B659}"/>
              </a:ext>
            </a:extLst>
          </p:cNvPr>
          <p:cNvPicPr>
            <a:picLocks noChangeAspect="1"/>
          </p:cNvPicPr>
          <p:nvPr userDrawn="1"/>
        </p:nvPicPr>
        <p:blipFill>
          <a:blip r:embed="rId2"/>
          <a:stretch>
            <a:fillRect/>
          </a:stretch>
        </p:blipFill>
        <p:spPr>
          <a:xfrm>
            <a:off x="10403455" y="116356"/>
            <a:ext cx="1603670" cy="738927"/>
          </a:xfrm>
          <a:prstGeom prst="rect">
            <a:avLst/>
          </a:prstGeom>
        </p:spPr>
      </p:pic>
    </p:spTree>
    <p:extLst>
      <p:ext uri="{BB962C8B-B14F-4D97-AF65-F5344CB8AC3E}">
        <p14:creationId xmlns:p14="http://schemas.microsoft.com/office/powerpoint/2010/main" val="20207959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55EE-998F-1880-44E6-77F82A7357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318E00-4F38-27C0-3B12-70FAD44909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BB5FD6-66E9-E407-B4EA-9EFB6F80BE00}"/>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5" name="Footer Placeholder 4">
            <a:extLst>
              <a:ext uri="{FF2B5EF4-FFF2-40B4-BE49-F238E27FC236}">
                <a16:creationId xmlns:a16="http://schemas.microsoft.com/office/drawing/2014/main" id="{A3FD3946-A361-6A64-2D7F-4D66A8563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89507-66E2-6479-8BB8-58CF9BC92747}"/>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59008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6BAD-6ED0-9141-C11A-C1F1C9D30B1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B453ED-3D79-13E7-8ED8-F6C506B999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5783FD6-30A1-6974-7B4A-17DCC50E3E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B9F0753-F5E5-A5E9-6853-6C8187AC5893}"/>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6" name="Footer Placeholder 5">
            <a:extLst>
              <a:ext uri="{FF2B5EF4-FFF2-40B4-BE49-F238E27FC236}">
                <a16:creationId xmlns:a16="http://schemas.microsoft.com/office/drawing/2014/main" id="{A40049AB-7F2C-8900-6F32-C372CC091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926DC-ABD3-711A-9C94-A6DB751156A5}"/>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161531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F7CD-1551-6DDD-C2E0-3737DE27894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89E94C-3F2E-466F-A092-F951BD6AAE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377AF3-FCFA-7FC7-E104-42F7CD466D4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DD3B88C-D94B-4ADE-EDFE-B21B13767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C1BC65-1B44-5B2D-A0D0-177A83D77A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2BCA2D-CA76-9360-A00F-2AA5D302BB69}"/>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8" name="Footer Placeholder 7">
            <a:extLst>
              <a:ext uri="{FF2B5EF4-FFF2-40B4-BE49-F238E27FC236}">
                <a16:creationId xmlns:a16="http://schemas.microsoft.com/office/drawing/2014/main" id="{16295A04-B220-7FE8-587A-65A00177B7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3848CF-190F-6BB7-6E5D-968E7462E825}"/>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326921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C2DE-A9AC-79E5-2D72-556B94557AD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F3209CC-7B5E-CC9A-6F29-B5D2BD3529B7}"/>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4" name="Footer Placeholder 3">
            <a:extLst>
              <a:ext uri="{FF2B5EF4-FFF2-40B4-BE49-F238E27FC236}">
                <a16:creationId xmlns:a16="http://schemas.microsoft.com/office/drawing/2014/main" id="{4703E350-015D-1D0B-B27E-842CEFA629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6AC36B-1F48-33AB-C10D-D9D79D82033F}"/>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379226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5EB05A-EBF0-41FF-74EB-C4886D3516D2}"/>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3" name="Footer Placeholder 2">
            <a:extLst>
              <a:ext uri="{FF2B5EF4-FFF2-40B4-BE49-F238E27FC236}">
                <a16:creationId xmlns:a16="http://schemas.microsoft.com/office/drawing/2014/main" id="{E3D8C4C2-16F7-600C-F01A-5F9E89B4E1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4F6669-9123-F3BC-E680-F21661D24189}"/>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38822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62AC-7F84-DD83-4D4F-66BC5B2397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B9B6580-75D7-49C2-2618-B5CE06A2D9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5900D7B-5C92-659D-9641-978BF5D55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A256AE-81B3-7016-EC7B-DF96364E10ED}"/>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6" name="Footer Placeholder 5">
            <a:extLst>
              <a:ext uri="{FF2B5EF4-FFF2-40B4-BE49-F238E27FC236}">
                <a16:creationId xmlns:a16="http://schemas.microsoft.com/office/drawing/2014/main" id="{DD9231F1-F7EF-5864-96D4-322A7C6B7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3FC04-8A54-E8A4-F9A6-037E8A99AF34}"/>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85070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A29B-C4A0-90EF-0906-F17B7B8792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4D2E6B8-9897-70EC-76EC-0655A99B7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536F1B-8824-10D4-08FF-B26EF5312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88FE5E-F2DF-2F68-7B57-EC111BD7B15F}"/>
              </a:ext>
            </a:extLst>
          </p:cNvPr>
          <p:cNvSpPr>
            <a:spLocks noGrp="1"/>
          </p:cNvSpPr>
          <p:nvPr>
            <p:ph type="dt" sz="half" idx="10"/>
          </p:nvPr>
        </p:nvSpPr>
        <p:spPr/>
        <p:txBody>
          <a:bodyPr/>
          <a:lstStyle/>
          <a:p>
            <a:fld id="{FE0649F0-9601-EB4B-BA44-1E4412959642}" type="datetimeFigureOut">
              <a:rPr lang="en-US" smtClean="0"/>
              <a:t>4/21/24</a:t>
            </a:fld>
            <a:endParaRPr lang="en-US"/>
          </a:p>
        </p:txBody>
      </p:sp>
      <p:sp>
        <p:nvSpPr>
          <p:cNvPr id="6" name="Footer Placeholder 5">
            <a:extLst>
              <a:ext uri="{FF2B5EF4-FFF2-40B4-BE49-F238E27FC236}">
                <a16:creationId xmlns:a16="http://schemas.microsoft.com/office/drawing/2014/main" id="{DE3761C8-0FFC-833C-F80E-746E00E91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B0FB-1723-21ED-9877-A995ED64852A}"/>
              </a:ext>
            </a:extLst>
          </p:cNvPr>
          <p:cNvSpPr>
            <a:spLocks noGrp="1"/>
          </p:cNvSpPr>
          <p:nvPr>
            <p:ph type="sldNum" sz="quarter" idx="12"/>
          </p:nvPr>
        </p:nvSpPr>
        <p:spPr/>
        <p:txBody>
          <a:bodyPr/>
          <a:lstStyle/>
          <a:p>
            <a:fld id="{48B96F9A-1ED0-6F42-B0A1-58EE8F71E361}" type="slidenum">
              <a:rPr lang="en-US" smtClean="0"/>
              <a:t>‹#›</a:t>
            </a:fld>
            <a:endParaRPr lang="en-US"/>
          </a:p>
        </p:txBody>
      </p:sp>
    </p:spTree>
    <p:extLst>
      <p:ext uri="{BB962C8B-B14F-4D97-AF65-F5344CB8AC3E}">
        <p14:creationId xmlns:p14="http://schemas.microsoft.com/office/powerpoint/2010/main" val="12141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7DE55-1C8C-847D-C8CA-9BC769A3E0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AC0FCA-D3D9-0EAB-5441-6E6B822654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178414-24E6-A71F-06DA-53492A833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649F0-9601-EB4B-BA44-1E4412959642}" type="datetimeFigureOut">
              <a:rPr lang="en-US" smtClean="0"/>
              <a:t>4/21/24</a:t>
            </a:fld>
            <a:endParaRPr lang="en-US"/>
          </a:p>
        </p:txBody>
      </p:sp>
      <p:sp>
        <p:nvSpPr>
          <p:cNvPr id="5" name="Footer Placeholder 4">
            <a:extLst>
              <a:ext uri="{FF2B5EF4-FFF2-40B4-BE49-F238E27FC236}">
                <a16:creationId xmlns:a16="http://schemas.microsoft.com/office/drawing/2014/main" id="{07A4F656-D57C-2886-5D57-92C80B9F7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642655-1DF8-A1F7-1A25-599070FED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96F9A-1ED0-6F42-B0A1-58EE8F71E361}" type="slidenum">
              <a:rPr lang="en-US" smtClean="0"/>
              <a:t>‹#›</a:t>
            </a:fld>
            <a:endParaRPr lang="en-US"/>
          </a:p>
        </p:txBody>
      </p:sp>
    </p:spTree>
    <p:extLst>
      <p:ext uri="{BB962C8B-B14F-4D97-AF65-F5344CB8AC3E}">
        <p14:creationId xmlns:p14="http://schemas.microsoft.com/office/powerpoint/2010/main" val="900532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34906-C814-EE46-8484-E70E3ED30E10}"/>
              </a:ext>
            </a:extLst>
          </p:cNvPr>
          <p:cNvSpPr>
            <a:spLocks noGrp="1"/>
          </p:cNvSpPr>
          <p:nvPr>
            <p:ph type="title"/>
          </p:nvPr>
        </p:nvSpPr>
        <p:spPr>
          <a:xfrm>
            <a:off x="0" y="216456"/>
            <a:ext cx="10515600" cy="6577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CC9B39A-72E7-CF4B-A9AA-9F579462A1E8}"/>
              </a:ext>
            </a:extLst>
          </p:cNvPr>
          <p:cNvSpPr>
            <a:spLocks noGrp="1"/>
          </p:cNvSpPr>
          <p:nvPr>
            <p:ph type="body" idx="1"/>
          </p:nvPr>
        </p:nvSpPr>
        <p:spPr>
          <a:xfrm>
            <a:off x="838200" y="1224366"/>
            <a:ext cx="10515600" cy="4952597"/>
          </a:xfrm>
          <a:prstGeom prst="rect">
            <a:avLst/>
          </a:prstGeom>
        </p:spPr>
        <p:txBody>
          <a:bodyPr vert="horz" lIns="91440" tIns="45720" rIns="91440" bIns="45720" rtlCol="0">
            <a:normAutofit/>
          </a:bodyPr>
          <a:lstStyle/>
          <a:p>
            <a:pPr lvl="0"/>
            <a:r>
              <a:rPr lang="en-GB" dirty="0"/>
              <a:t> Click to edit Master text styles</a:t>
            </a:r>
          </a:p>
          <a:p>
            <a:pPr lvl="1"/>
            <a:r>
              <a:rPr lang="en-GB" dirty="0"/>
              <a:t> Second level</a:t>
            </a:r>
          </a:p>
          <a:p>
            <a:pPr lvl="2"/>
            <a:r>
              <a:rPr lang="en-GB" dirty="0"/>
              <a:t> Third level</a:t>
            </a:r>
          </a:p>
          <a:p>
            <a:pPr lvl="3"/>
            <a:r>
              <a:rPr lang="en-GB" dirty="0"/>
              <a:t>F </a:t>
            </a:r>
            <a:r>
              <a:rPr lang="en-GB" dirty="0" err="1"/>
              <a:t>ourth</a:t>
            </a:r>
            <a:r>
              <a:rPr lang="en-GB" dirty="0"/>
              <a:t> level</a:t>
            </a:r>
          </a:p>
          <a:p>
            <a:pPr lvl="4"/>
            <a:r>
              <a:rPr lang="en-GB" dirty="0"/>
              <a:t>Fifth level</a:t>
            </a:r>
            <a:endParaRPr lang="en-US" dirty="0"/>
          </a:p>
        </p:txBody>
      </p:sp>
      <p:sp>
        <p:nvSpPr>
          <p:cNvPr id="4" name="Date Placeholder 3">
            <a:extLst>
              <a:ext uri="{FF2B5EF4-FFF2-40B4-BE49-F238E27FC236}">
                <a16:creationId xmlns:a16="http://schemas.microsoft.com/office/drawing/2014/main" id="{61DEA809-D8EC-EC4C-A550-E77487913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1F3060"/>
                </a:solidFill>
              </a:defRPr>
            </a:lvl1pPr>
          </a:lstStyle>
          <a:p>
            <a:fld id="{15F091AA-5464-4199-A95C-5738F6E1E267}" type="datetime6">
              <a:rPr lang="en-IE" smtClean="0"/>
              <a:t>April 24</a:t>
            </a:fld>
            <a:endParaRPr lang="en-US"/>
          </a:p>
        </p:txBody>
      </p:sp>
      <p:sp>
        <p:nvSpPr>
          <p:cNvPr id="5" name="Footer Placeholder 4">
            <a:extLst>
              <a:ext uri="{FF2B5EF4-FFF2-40B4-BE49-F238E27FC236}">
                <a16:creationId xmlns:a16="http://schemas.microsoft.com/office/drawing/2014/main" id="{79F44A27-39F5-4B46-A8B7-5AA2BD698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1F3060"/>
                </a:solidFill>
              </a:defRPr>
            </a:lvl1pPr>
          </a:lstStyle>
          <a:p>
            <a:endParaRPr lang="en-US"/>
          </a:p>
        </p:txBody>
      </p:sp>
      <p:sp>
        <p:nvSpPr>
          <p:cNvPr id="6" name="Slide Number Placeholder 5">
            <a:extLst>
              <a:ext uri="{FF2B5EF4-FFF2-40B4-BE49-F238E27FC236}">
                <a16:creationId xmlns:a16="http://schemas.microsoft.com/office/drawing/2014/main" id="{2EC46142-DC89-974F-A562-8B02ED5F9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3060"/>
                </a:solidFill>
              </a:defRPr>
            </a:lvl1pPr>
          </a:lstStyle>
          <a:p>
            <a:fld id="{97E7B26F-C62E-1145-A3DC-ACC84FDE3675}" type="slidenum">
              <a:rPr lang="en-US" smtClean="0"/>
              <a:pPr/>
              <a:t>‹#›</a:t>
            </a:fld>
            <a:endParaRPr lang="en-US"/>
          </a:p>
        </p:txBody>
      </p:sp>
    </p:spTree>
    <p:extLst>
      <p:ext uri="{BB962C8B-B14F-4D97-AF65-F5344CB8AC3E}">
        <p14:creationId xmlns:p14="http://schemas.microsoft.com/office/powerpoint/2010/main" val="53483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000" b="1" kern="1200">
          <a:solidFill>
            <a:srgbClr val="E54F23"/>
          </a:solidFill>
          <a:latin typeface="Seaford Display" pitchFamily="2" charset="0"/>
          <a:ea typeface="+mj-ea"/>
          <a:cs typeface="+mj-cs"/>
        </a:defRPr>
      </a:lvl1pPr>
    </p:titleStyle>
    <p:bodyStyle>
      <a:lvl1pPr marL="228600" indent="-228600" algn="l" defTabSz="914400" rtl="0" eaLnBrk="1" latinLnBrk="0" hangingPunct="1">
        <a:lnSpc>
          <a:spcPct val="90000"/>
        </a:lnSpc>
        <a:spcBef>
          <a:spcPts val="1000"/>
        </a:spcBef>
        <a:buClr>
          <a:srgbClr val="E54F23"/>
        </a:buClr>
        <a:buFont typeface="Wingdings" pitchFamily="2" charset="2"/>
        <a:buChar char="v"/>
        <a:defRPr sz="2800" kern="1200">
          <a:solidFill>
            <a:srgbClr val="23325A"/>
          </a:solidFill>
          <a:latin typeface="+mn-lt"/>
          <a:ea typeface="+mn-ea"/>
          <a:cs typeface="+mn-cs"/>
        </a:defRPr>
      </a:lvl1pPr>
      <a:lvl2pPr marL="685800" indent="-228600" algn="l" defTabSz="914400" rtl="0" eaLnBrk="1" latinLnBrk="0" hangingPunct="1">
        <a:lnSpc>
          <a:spcPct val="90000"/>
        </a:lnSpc>
        <a:spcBef>
          <a:spcPts val="500"/>
        </a:spcBef>
        <a:buClr>
          <a:srgbClr val="EE7C30"/>
        </a:buClr>
        <a:buFont typeface="Courier New" panose="02070309020205020404" pitchFamily="49" charset="0"/>
        <a:buChar char="o"/>
        <a:defRPr sz="2400" kern="1200">
          <a:solidFill>
            <a:srgbClr val="23325A"/>
          </a:solidFill>
          <a:latin typeface="+mn-lt"/>
          <a:ea typeface="+mn-ea"/>
          <a:cs typeface="+mn-cs"/>
        </a:defRPr>
      </a:lvl2pPr>
      <a:lvl3pPr marL="1143000" indent="-228600" algn="l" defTabSz="914400" rtl="0" eaLnBrk="1" latinLnBrk="0" hangingPunct="1">
        <a:lnSpc>
          <a:spcPct val="90000"/>
        </a:lnSpc>
        <a:spcBef>
          <a:spcPts val="500"/>
        </a:spcBef>
        <a:buClr>
          <a:srgbClr val="EE7C30"/>
        </a:buClr>
        <a:buFont typeface="Arial" panose="020B0604020202020204" pitchFamily="34" charset="0"/>
        <a:buChar char="•"/>
        <a:defRPr sz="2000" kern="1200">
          <a:solidFill>
            <a:srgbClr val="23325A"/>
          </a:solidFill>
          <a:latin typeface="+mn-lt"/>
          <a:ea typeface="+mn-ea"/>
          <a:cs typeface="+mn-cs"/>
        </a:defRPr>
      </a:lvl3pPr>
      <a:lvl4pPr marL="1600200" indent="-228600" algn="l" defTabSz="914400" rtl="0" eaLnBrk="1" latinLnBrk="0" hangingPunct="1">
        <a:lnSpc>
          <a:spcPct val="90000"/>
        </a:lnSpc>
        <a:spcBef>
          <a:spcPts val="500"/>
        </a:spcBef>
        <a:buClr>
          <a:srgbClr val="EE7C30"/>
        </a:buClr>
        <a:buFont typeface="Arial" panose="020B0604020202020204" pitchFamily="34" charset="0"/>
        <a:buChar char="•"/>
        <a:defRPr sz="1800" kern="1200">
          <a:solidFill>
            <a:srgbClr val="23325A"/>
          </a:solidFill>
          <a:latin typeface="+mn-lt"/>
          <a:ea typeface="+mn-ea"/>
          <a:cs typeface="+mn-cs"/>
        </a:defRPr>
      </a:lvl4pPr>
      <a:lvl5pPr marL="2057400" indent="-228600" algn="l" defTabSz="914400" rtl="0" eaLnBrk="1" latinLnBrk="0" hangingPunct="1">
        <a:lnSpc>
          <a:spcPct val="90000"/>
        </a:lnSpc>
        <a:spcBef>
          <a:spcPts val="500"/>
        </a:spcBef>
        <a:buClr>
          <a:srgbClr val="EE7C30"/>
        </a:buClr>
        <a:buFont typeface="Arial" panose="020B0604020202020204" pitchFamily="34" charset="0"/>
        <a:buChar char="•"/>
        <a:defRPr sz="1800" kern="1200">
          <a:solidFill>
            <a:srgbClr val="2332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background&#10;&#10;Description automatically generated">
            <a:extLst>
              <a:ext uri="{FF2B5EF4-FFF2-40B4-BE49-F238E27FC236}">
                <a16:creationId xmlns:a16="http://schemas.microsoft.com/office/drawing/2014/main" id="{5308C5F2-8DBF-02E3-AC89-FD55450EA41C}"/>
              </a:ext>
            </a:extLst>
          </p:cNvPr>
          <p:cNvPicPr>
            <a:picLocks noChangeAspect="1"/>
          </p:cNvPicPr>
          <p:nvPr/>
        </p:nvPicPr>
        <p:blipFill>
          <a:blip r:embed="rId3"/>
          <a:stretch>
            <a:fillRect/>
          </a:stretch>
        </p:blipFill>
        <p:spPr>
          <a:xfrm>
            <a:off x="-25143" y="4032088"/>
            <a:ext cx="12192000" cy="2825911"/>
          </a:xfrm>
          <a:prstGeom prst="rect">
            <a:avLst/>
          </a:prstGeom>
        </p:spPr>
      </p:pic>
      <p:sp>
        <p:nvSpPr>
          <p:cNvPr id="2" name="Title 1">
            <a:extLst>
              <a:ext uri="{FF2B5EF4-FFF2-40B4-BE49-F238E27FC236}">
                <a16:creationId xmlns:a16="http://schemas.microsoft.com/office/drawing/2014/main" id="{D00B9EAF-6324-24AC-2E9B-E997A1969782}"/>
              </a:ext>
            </a:extLst>
          </p:cNvPr>
          <p:cNvSpPr>
            <a:spLocks noGrp="1"/>
          </p:cNvSpPr>
          <p:nvPr>
            <p:ph type="ctrTitle"/>
          </p:nvPr>
        </p:nvSpPr>
        <p:spPr>
          <a:xfrm>
            <a:off x="1236985" y="1660997"/>
            <a:ext cx="9392915" cy="2179372"/>
          </a:xfrm>
        </p:spPr>
        <p:txBody>
          <a:bodyPr>
            <a:normAutofit/>
          </a:bodyPr>
          <a:lstStyle/>
          <a:p>
            <a:pPr>
              <a:spcBef>
                <a:spcPts val="1000"/>
              </a:spcBef>
            </a:pPr>
            <a:r>
              <a:rPr kumimoji="0" lang="en-US" sz="4000" b="1" i="0" u="none" strike="noStrike" kern="1200" cap="none" spc="0" normalizeH="0" baseline="0" noProof="0" dirty="0">
                <a:ln>
                  <a:noFill/>
                </a:ln>
                <a:solidFill>
                  <a:srgbClr val="1F3060"/>
                </a:solidFill>
                <a:effectLst/>
                <a:uLnTx/>
                <a:uFillTx/>
                <a:ea typeface="+mn-ea"/>
                <a:cs typeface="Calibri"/>
              </a:rPr>
              <a:t>How can Ireland rapidly </a:t>
            </a:r>
            <a:r>
              <a:rPr kumimoji="0" lang="en-US" sz="4000" b="1" i="0" u="none" strike="noStrike" kern="1200" cap="none" spc="0" normalizeH="0" baseline="0" noProof="0" dirty="0" err="1">
                <a:ln>
                  <a:noFill/>
                </a:ln>
                <a:solidFill>
                  <a:srgbClr val="1F3060"/>
                </a:solidFill>
                <a:effectLst/>
                <a:uLnTx/>
                <a:uFillTx/>
                <a:ea typeface="+mn-ea"/>
                <a:cs typeface="Calibri"/>
              </a:rPr>
              <a:t>decarbonise</a:t>
            </a:r>
            <a:r>
              <a:rPr kumimoji="0" lang="en-US" sz="4000" b="1" i="0" u="none" strike="noStrike" kern="1200" cap="none" spc="0" normalizeH="0" baseline="0" noProof="0" dirty="0">
                <a:ln>
                  <a:noFill/>
                </a:ln>
                <a:solidFill>
                  <a:srgbClr val="1F3060"/>
                </a:solidFill>
                <a:effectLst/>
                <a:uLnTx/>
                <a:uFillTx/>
                <a:ea typeface="+mn-ea"/>
                <a:cs typeface="Calibri"/>
              </a:rPr>
              <a:t> energy to meet carbon budgets?</a:t>
            </a:r>
            <a:br>
              <a:rPr kumimoji="0" lang="en-US" sz="2000" b="0" i="0" u="none" strike="noStrike" kern="1200" cap="none" spc="0" normalizeH="0" baseline="0" noProof="0" dirty="0">
                <a:ln>
                  <a:noFill/>
                </a:ln>
                <a:solidFill>
                  <a:srgbClr val="E54F23"/>
                </a:solidFill>
                <a:effectLst/>
                <a:uLnTx/>
                <a:uFillTx/>
                <a:latin typeface="Calibri"/>
                <a:ea typeface="+mn-ea"/>
                <a:cs typeface="Calibri"/>
              </a:rPr>
            </a:br>
            <a:br>
              <a:rPr kumimoji="0" lang="en-US" sz="2000" b="0" i="0" u="none" strike="noStrike" kern="1200" cap="none" spc="0" normalizeH="0" baseline="0" noProof="0" dirty="0">
                <a:ln>
                  <a:noFill/>
                </a:ln>
                <a:solidFill>
                  <a:srgbClr val="E54F23"/>
                </a:solidFill>
                <a:effectLst/>
                <a:uLnTx/>
                <a:uFillTx/>
                <a:latin typeface="Calibri"/>
                <a:ea typeface="+mn-ea"/>
                <a:cs typeface="Calibri"/>
              </a:rPr>
            </a:br>
            <a:r>
              <a:rPr lang="en-US" sz="1800" i="1" kern="1200" dirty="0">
                <a:solidFill>
                  <a:srgbClr val="1F3060"/>
                </a:solidFill>
                <a:effectLst/>
              </a:rPr>
              <a:t>Ireland 2030 – Faster and Fairer Climate Action</a:t>
            </a:r>
            <a:br>
              <a:rPr lang="en-US" sz="1800" i="1" kern="1200" dirty="0">
                <a:solidFill>
                  <a:srgbClr val="1F3060"/>
                </a:solidFill>
                <a:effectLst/>
              </a:rPr>
            </a:br>
            <a:r>
              <a:rPr kumimoji="0" lang="en-US" sz="1800" b="0" i="0" u="none" strike="noStrike" kern="1200" cap="none" spc="0" normalizeH="0" baseline="0" noProof="0" dirty="0">
                <a:ln>
                  <a:noFill/>
                </a:ln>
                <a:solidFill>
                  <a:srgbClr val="1F3060"/>
                </a:solidFill>
                <a:effectLst/>
                <a:uLnTx/>
                <a:uFillTx/>
                <a:ea typeface="+mn-ea"/>
                <a:cs typeface="Calibri"/>
              </a:rPr>
              <a:t>22</a:t>
            </a:r>
            <a:r>
              <a:rPr kumimoji="0" lang="en-US" sz="1800" b="0" i="0" u="none" strike="noStrike" kern="1200" cap="none" spc="0" normalizeH="0" baseline="30000" noProof="0" dirty="0">
                <a:ln>
                  <a:noFill/>
                </a:ln>
                <a:solidFill>
                  <a:srgbClr val="1F3060"/>
                </a:solidFill>
                <a:effectLst/>
                <a:uLnTx/>
                <a:uFillTx/>
                <a:ea typeface="+mn-ea"/>
                <a:cs typeface="Calibri"/>
              </a:rPr>
              <a:t>nd</a:t>
            </a:r>
            <a:r>
              <a:rPr kumimoji="0" lang="en-US" sz="1800" b="0" i="0" u="none" strike="noStrike" kern="1200" cap="none" spc="0" normalizeH="0" baseline="0" noProof="0" dirty="0">
                <a:ln>
                  <a:noFill/>
                </a:ln>
                <a:solidFill>
                  <a:srgbClr val="1F3060"/>
                </a:solidFill>
                <a:effectLst/>
                <a:uLnTx/>
                <a:uFillTx/>
                <a:ea typeface="+mn-ea"/>
                <a:cs typeface="Calibri"/>
              </a:rPr>
              <a:t> April, 2024</a:t>
            </a:r>
            <a:endParaRPr lang="en-US" dirty="0">
              <a:solidFill>
                <a:srgbClr val="1F3060"/>
              </a:solidFill>
            </a:endParaRPr>
          </a:p>
        </p:txBody>
      </p:sp>
      <p:sp>
        <p:nvSpPr>
          <p:cNvPr id="3" name="Subtitle 2">
            <a:extLst>
              <a:ext uri="{FF2B5EF4-FFF2-40B4-BE49-F238E27FC236}">
                <a16:creationId xmlns:a16="http://schemas.microsoft.com/office/drawing/2014/main" id="{F6EE533C-57F1-71FB-73D0-CED5C56DB383}"/>
              </a:ext>
            </a:extLst>
          </p:cNvPr>
          <p:cNvSpPr>
            <a:spLocks noGrp="1"/>
          </p:cNvSpPr>
          <p:nvPr>
            <p:ph type="subTitle" idx="1"/>
          </p:nvPr>
        </p:nvSpPr>
        <p:spPr>
          <a:xfrm>
            <a:off x="1236985" y="4140559"/>
            <a:ext cx="9144000" cy="1304484"/>
          </a:xfrm>
        </p:spPr>
        <p:txBody>
          <a:bodyPr>
            <a:normAutofit/>
          </a:bodyPr>
          <a:lstStyle/>
          <a:p>
            <a:pPr algn="l"/>
            <a:r>
              <a:rPr lang="en-US" sz="1800" b="1" dirty="0">
                <a:solidFill>
                  <a:srgbClr val="E54F23"/>
                </a:solidFill>
                <a:latin typeface="Calibri Light" panose="020F0302020204030204" pitchFamily="34" charset="0"/>
                <a:cs typeface="Calibri Light" panose="020F0302020204030204" pitchFamily="34" charset="0"/>
              </a:rPr>
              <a:t>Prof. Hannah Daly, University College Cork</a:t>
            </a:r>
          </a:p>
        </p:txBody>
      </p:sp>
      <p:pic>
        <p:nvPicPr>
          <p:cNvPr id="9" name="Picture 8" descr="A black and white logo&#10;&#10;Description automatically generated">
            <a:extLst>
              <a:ext uri="{FF2B5EF4-FFF2-40B4-BE49-F238E27FC236}">
                <a16:creationId xmlns:a16="http://schemas.microsoft.com/office/drawing/2014/main" id="{2197F66E-A510-C6D6-512C-DCAC1BE01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64" y="5823727"/>
            <a:ext cx="1892239" cy="870765"/>
          </a:xfrm>
          <a:prstGeom prst="rect">
            <a:avLst/>
          </a:prstGeom>
        </p:spPr>
      </p:pic>
      <p:pic>
        <p:nvPicPr>
          <p:cNvPr id="10" name="Picture 9" descr="A black and white logo&#10;&#10;Description automatically generated">
            <a:extLst>
              <a:ext uri="{FF2B5EF4-FFF2-40B4-BE49-F238E27FC236}">
                <a16:creationId xmlns:a16="http://schemas.microsoft.com/office/drawing/2014/main" id="{EA85156D-84B5-D2CD-A991-BB37DD165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269" y="5997985"/>
            <a:ext cx="2300112" cy="654270"/>
          </a:xfrm>
          <a:prstGeom prst="rect">
            <a:avLst/>
          </a:prstGeom>
        </p:spPr>
      </p:pic>
      <p:pic>
        <p:nvPicPr>
          <p:cNvPr id="11" name="Picture 10" descr="A black and white logo with white text&#10;&#10;Description automatically generated">
            <a:extLst>
              <a:ext uri="{FF2B5EF4-FFF2-40B4-BE49-F238E27FC236}">
                <a16:creationId xmlns:a16="http://schemas.microsoft.com/office/drawing/2014/main" id="{FE61E2AE-6D47-199A-CF20-49F8B07926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937" y="5929988"/>
            <a:ext cx="1589625" cy="754743"/>
          </a:xfrm>
          <a:prstGeom prst="rect">
            <a:avLst/>
          </a:prstGeom>
        </p:spPr>
      </p:pic>
      <p:cxnSp>
        <p:nvCxnSpPr>
          <p:cNvPr id="13" name="Straight Connector 12">
            <a:extLst>
              <a:ext uri="{FF2B5EF4-FFF2-40B4-BE49-F238E27FC236}">
                <a16:creationId xmlns:a16="http://schemas.microsoft.com/office/drawing/2014/main" id="{C2915D8C-CC92-0535-9D6C-0DB8A588A351}"/>
              </a:ext>
            </a:extLst>
          </p:cNvPr>
          <p:cNvCxnSpPr>
            <a:cxnSpLocks/>
          </p:cNvCxnSpPr>
          <p:nvPr/>
        </p:nvCxnSpPr>
        <p:spPr>
          <a:xfrm>
            <a:off x="3520989" y="5955771"/>
            <a:ext cx="0" cy="776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C344E4-2CBC-5B58-D3B1-04B6BB53C9B1}"/>
              </a:ext>
            </a:extLst>
          </p:cNvPr>
          <p:cNvCxnSpPr>
            <a:cxnSpLocks/>
          </p:cNvCxnSpPr>
          <p:nvPr/>
        </p:nvCxnSpPr>
        <p:spPr>
          <a:xfrm>
            <a:off x="8457941" y="5908487"/>
            <a:ext cx="0" cy="776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63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33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2351-71C7-5B4B-04E7-B6D889C80D90}"/>
              </a:ext>
            </a:extLst>
          </p:cNvPr>
          <p:cNvSpPr>
            <a:spLocks noGrp="1"/>
          </p:cNvSpPr>
          <p:nvPr>
            <p:ph type="title"/>
          </p:nvPr>
        </p:nvSpPr>
        <p:spPr>
          <a:xfrm>
            <a:off x="834386" y="709681"/>
            <a:ext cx="10515600" cy="1325563"/>
          </a:xfrm>
        </p:spPr>
        <p:txBody>
          <a:bodyPr>
            <a:normAutofit/>
          </a:bodyPr>
          <a:lstStyle/>
          <a:p>
            <a:pPr algn="ctr"/>
            <a:r>
              <a:rPr lang="en-US" sz="5400" b="1" dirty="0">
                <a:solidFill>
                  <a:schemeClr val="bg1"/>
                </a:solidFill>
                <a:latin typeface="Seaford Display" pitchFamily="2" charset="0"/>
              </a:rPr>
              <a:t>No miracles necessary</a:t>
            </a:r>
            <a:br>
              <a:rPr lang="en-US" sz="5400" b="1" dirty="0">
                <a:solidFill>
                  <a:schemeClr val="bg1"/>
                </a:solidFill>
                <a:latin typeface="Seaford Display" pitchFamily="2" charset="0"/>
              </a:rPr>
            </a:br>
            <a:r>
              <a:rPr lang="en-IE" sz="2400" b="1" kern="100" dirty="0">
                <a:solidFill>
                  <a:schemeClr val="bg1"/>
                </a:solidFill>
                <a:effectLst/>
                <a:latin typeface="Seaford Display" pitchFamily="2" charset="0"/>
                <a:ea typeface="Calibri" panose="020F0502020204030204" pitchFamily="34" charset="0"/>
                <a:cs typeface="Times New Roman" panose="02020603050405020304" pitchFamily="18" charset="0"/>
              </a:rPr>
              <a:t>These 5 measures take us 90% of the way to our 2030 objective</a:t>
            </a:r>
            <a:endParaRPr lang="en-US" sz="5400" b="1" dirty="0">
              <a:solidFill>
                <a:schemeClr val="bg1"/>
              </a:solidFill>
              <a:latin typeface="Seaford Display" pitchFamily="2" charset="0"/>
            </a:endParaRPr>
          </a:p>
        </p:txBody>
      </p:sp>
      <p:sp>
        <p:nvSpPr>
          <p:cNvPr id="4" name="Rounded Rectangle 3">
            <a:extLst>
              <a:ext uri="{FF2B5EF4-FFF2-40B4-BE49-F238E27FC236}">
                <a16:creationId xmlns:a16="http://schemas.microsoft.com/office/drawing/2014/main" id="{81734C99-52F9-7D93-A840-8CDDE2BA8220}"/>
              </a:ext>
            </a:extLst>
          </p:cNvPr>
          <p:cNvSpPr/>
          <p:nvPr/>
        </p:nvSpPr>
        <p:spPr>
          <a:xfrm>
            <a:off x="567406" y="2517914"/>
            <a:ext cx="2015490" cy="2218110"/>
          </a:xfrm>
          <a:prstGeom prst="roundRect">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GB" sz="1600" b="1" dirty="0">
                <a:solidFill>
                  <a:srgbClr val="001E61"/>
                </a:solidFill>
                <a:effectLst/>
                <a:latin typeface="Seaford Display" pitchFamily="2" charset="0"/>
                <a:ea typeface="Calibri" panose="020F0502020204030204" pitchFamily="34" charset="0"/>
              </a:rPr>
              <a:t>1. </a:t>
            </a:r>
            <a:endParaRPr lang="en-GB" sz="2400" b="1" dirty="0">
              <a:solidFill>
                <a:srgbClr val="001E61"/>
              </a:solidFill>
              <a:effectLst/>
              <a:latin typeface="Seaford Display" pitchFamily="2" charset="0"/>
              <a:ea typeface="Calibri" panose="020F0502020204030204" pitchFamily="34" charset="0"/>
            </a:endParaRPr>
          </a:p>
          <a:p>
            <a:pPr algn="ctr"/>
            <a:r>
              <a:rPr lang="en-GB" sz="2400" b="1" dirty="0">
                <a:solidFill>
                  <a:srgbClr val="001E61"/>
                </a:solidFill>
                <a:effectLst/>
                <a:latin typeface="Seaford Display" pitchFamily="2" charset="0"/>
                <a:ea typeface="Calibri" panose="020F0502020204030204" pitchFamily="34" charset="0"/>
              </a:rPr>
              <a:t>Wind, solar &amp; grid</a:t>
            </a:r>
            <a:endParaRPr lang="en-IE" b="1" dirty="0">
              <a:solidFill>
                <a:srgbClr val="001E61"/>
              </a:solidFill>
              <a:effectLst/>
              <a:latin typeface="Seaford Display" pitchFamily="2" charset="0"/>
              <a:ea typeface="Calibri" panose="020F0502020204030204" pitchFamily="34" charset="0"/>
            </a:endParaRPr>
          </a:p>
        </p:txBody>
      </p:sp>
      <p:sp>
        <p:nvSpPr>
          <p:cNvPr id="5" name="Rounded Rectangle 4">
            <a:extLst>
              <a:ext uri="{FF2B5EF4-FFF2-40B4-BE49-F238E27FC236}">
                <a16:creationId xmlns:a16="http://schemas.microsoft.com/office/drawing/2014/main" id="{7FCB2C77-BF3E-2CE8-6962-EA6B8AEAA4A0}"/>
              </a:ext>
            </a:extLst>
          </p:cNvPr>
          <p:cNvSpPr/>
          <p:nvPr/>
        </p:nvSpPr>
        <p:spPr>
          <a:xfrm>
            <a:off x="2659096" y="2517914"/>
            <a:ext cx="2015490" cy="2218110"/>
          </a:xfrm>
          <a:prstGeom prst="roundRect">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GB" sz="1600" b="1" dirty="0">
                <a:solidFill>
                  <a:srgbClr val="001E61"/>
                </a:solidFill>
                <a:latin typeface="Seaford Display" pitchFamily="2" charset="0"/>
                <a:ea typeface="Calibri" panose="020F0502020204030204" pitchFamily="34" charset="0"/>
              </a:rPr>
              <a:t>2</a:t>
            </a:r>
            <a:r>
              <a:rPr lang="en-GB" sz="1600" b="1" dirty="0">
                <a:solidFill>
                  <a:srgbClr val="001E61"/>
                </a:solidFill>
                <a:effectLst/>
                <a:latin typeface="Seaford Display" pitchFamily="2" charset="0"/>
                <a:ea typeface="Calibri" panose="020F0502020204030204" pitchFamily="34" charset="0"/>
              </a:rPr>
              <a:t>. </a:t>
            </a:r>
          </a:p>
          <a:p>
            <a:pPr algn="ctr"/>
            <a:r>
              <a:rPr lang="en-GB" sz="2400" b="1" dirty="0">
                <a:solidFill>
                  <a:srgbClr val="001E61"/>
                </a:solidFill>
                <a:latin typeface="Seaford Display" pitchFamily="2" charset="0"/>
                <a:ea typeface="Calibri" panose="020F0502020204030204" pitchFamily="34" charset="0"/>
                <a:cs typeface="Times New Roman (Body CS)"/>
              </a:rPr>
              <a:t>Electrify transport</a:t>
            </a:r>
            <a:endParaRPr lang="en-IE" b="1" dirty="0">
              <a:solidFill>
                <a:srgbClr val="001E61"/>
              </a:solidFill>
              <a:effectLst/>
              <a:latin typeface="Seaford Display" pitchFamily="2" charset="0"/>
              <a:ea typeface="Calibri" panose="020F0502020204030204" pitchFamily="34" charset="0"/>
              <a:cs typeface="Times New Roman (Body CS)"/>
            </a:endParaRPr>
          </a:p>
        </p:txBody>
      </p:sp>
      <p:sp>
        <p:nvSpPr>
          <p:cNvPr id="6" name="Rounded Rectangle 5">
            <a:extLst>
              <a:ext uri="{FF2B5EF4-FFF2-40B4-BE49-F238E27FC236}">
                <a16:creationId xmlns:a16="http://schemas.microsoft.com/office/drawing/2014/main" id="{E85B34F3-2298-23F3-0DFF-17D8E7EBAC22}"/>
              </a:ext>
            </a:extLst>
          </p:cNvPr>
          <p:cNvSpPr/>
          <p:nvPr/>
        </p:nvSpPr>
        <p:spPr>
          <a:xfrm>
            <a:off x="4767296" y="2526169"/>
            <a:ext cx="2015490" cy="2218110"/>
          </a:xfrm>
          <a:prstGeom prst="roundRect">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GB" sz="1600" b="1" dirty="0">
                <a:solidFill>
                  <a:srgbClr val="001E61"/>
                </a:solidFill>
                <a:effectLst/>
                <a:latin typeface="Seaford Display" pitchFamily="2" charset="0"/>
                <a:ea typeface="Calibri" panose="020F0502020204030204" pitchFamily="34" charset="0"/>
              </a:rPr>
              <a:t>3. </a:t>
            </a:r>
            <a:endParaRPr lang="en-GB" sz="2400" b="1" dirty="0">
              <a:solidFill>
                <a:srgbClr val="001E61"/>
              </a:solidFill>
              <a:effectLst/>
              <a:latin typeface="Seaford Display" pitchFamily="2" charset="0"/>
              <a:ea typeface="Calibri" panose="020F0502020204030204" pitchFamily="34" charset="0"/>
            </a:endParaRPr>
          </a:p>
          <a:p>
            <a:pPr algn="ctr"/>
            <a:r>
              <a:rPr lang="en-GB" sz="2400" b="1" dirty="0">
                <a:solidFill>
                  <a:srgbClr val="001E61"/>
                </a:solidFill>
                <a:latin typeface="Seaford Display" pitchFamily="2" charset="0"/>
                <a:ea typeface="Calibri" panose="020F0502020204030204" pitchFamily="34" charset="0"/>
                <a:cs typeface="Times New Roman (Body CS)"/>
              </a:rPr>
              <a:t>Reduce car use</a:t>
            </a:r>
            <a:endParaRPr lang="en-IE" sz="2400" b="1" dirty="0">
              <a:solidFill>
                <a:srgbClr val="001E61"/>
              </a:solidFill>
              <a:effectLst/>
              <a:latin typeface="Seaford Display" pitchFamily="2" charset="0"/>
              <a:ea typeface="Calibri" panose="020F0502020204030204" pitchFamily="34" charset="0"/>
              <a:cs typeface="Times New Roman (Body CS)"/>
            </a:endParaRPr>
          </a:p>
        </p:txBody>
      </p:sp>
      <p:sp>
        <p:nvSpPr>
          <p:cNvPr id="7" name="Rounded Rectangle 6">
            <a:extLst>
              <a:ext uri="{FF2B5EF4-FFF2-40B4-BE49-F238E27FC236}">
                <a16:creationId xmlns:a16="http://schemas.microsoft.com/office/drawing/2014/main" id="{F91E0C43-BE8B-AFC8-64BC-5BF2A25A93AC}"/>
              </a:ext>
            </a:extLst>
          </p:cNvPr>
          <p:cNvSpPr/>
          <p:nvPr/>
        </p:nvSpPr>
        <p:spPr>
          <a:xfrm>
            <a:off x="6866606" y="2526169"/>
            <a:ext cx="2015490" cy="2218110"/>
          </a:xfrm>
          <a:prstGeom prst="roundRect">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IE" sz="1600" b="1" dirty="0">
                <a:solidFill>
                  <a:srgbClr val="001E61"/>
                </a:solidFill>
                <a:latin typeface="Seaford Display" pitchFamily="2" charset="0"/>
                <a:ea typeface="Calibri" panose="020F0502020204030204" pitchFamily="34" charset="0"/>
              </a:rPr>
              <a:t>4. </a:t>
            </a:r>
            <a:endParaRPr lang="en-IE" sz="2400" b="1" dirty="0">
              <a:solidFill>
                <a:srgbClr val="001E61"/>
              </a:solidFill>
              <a:latin typeface="Seaford Display" pitchFamily="2" charset="0"/>
              <a:ea typeface="Calibri" panose="020F0502020204030204" pitchFamily="34" charset="0"/>
            </a:endParaRPr>
          </a:p>
          <a:p>
            <a:pPr algn="ctr"/>
            <a:r>
              <a:rPr lang="en-IE" sz="2400" b="1" dirty="0">
                <a:solidFill>
                  <a:srgbClr val="001E61"/>
                </a:solidFill>
                <a:latin typeface="Seaford Display" pitchFamily="2" charset="0"/>
                <a:ea typeface="Calibri" panose="020F0502020204030204" pitchFamily="34" charset="0"/>
              </a:rPr>
              <a:t>Clean heat</a:t>
            </a:r>
            <a:endParaRPr lang="en-IE" sz="2400" b="1" dirty="0">
              <a:solidFill>
                <a:srgbClr val="001E61"/>
              </a:solidFill>
              <a:effectLst/>
              <a:latin typeface="Seaford Display" pitchFamily="2" charset="0"/>
              <a:ea typeface="Calibri" panose="020F0502020204030204" pitchFamily="34" charset="0"/>
              <a:cs typeface="Times New Roman (Body CS)"/>
            </a:endParaRPr>
          </a:p>
          <a:p>
            <a:pPr algn="ctr"/>
            <a:endParaRPr lang="en-IE" sz="2400" b="1" dirty="0">
              <a:solidFill>
                <a:srgbClr val="001E61"/>
              </a:solidFill>
              <a:effectLst/>
              <a:latin typeface="Seaford Display" pitchFamily="2" charset="0"/>
              <a:ea typeface="Calibri" panose="020F0502020204030204" pitchFamily="34" charset="0"/>
            </a:endParaRPr>
          </a:p>
        </p:txBody>
      </p:sp>
      <p:sp>
        <p:nvSpPr>
          <p:cNvPr id="8" name="Rounded Rectangle 7">
            <a:extLst>
              <a:ext uri="{FF2B5EF4-FFF2-40B4-BE49-F238E27FC236}">
                <a16:creationId xmlns:a16="http://schemas.microsoft.com/office/drawing/2014/main" id="{556CCA71-EB1C-11BD-963F-4C61CB44DABB}"/>
              </a:ext>
            </a:extLst>
          </p:cNvPr>
          <p:cNvSpPr/>
          <p:nvPr/>
        </p:nvSpPr>
        <p:spPr>
          <a:xfrm>
            <a:off x="8966551" y="2517914"/>
            <a:ext cx="2015490" cy="2218110"/>
          </a:xfrm>
          <a:prstGeom prst="roundRect">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1E61"/>
                </a:solidFill>
                <a:latin typeface="Seaford Display" pitchFamily="2" charset="0"/>
                <a:ea typeface="Calibri" panose="020F0502020204030204" pitchFamily="34" charset="0"/>
              </a:rPr>
              <a:t>5</a:t>
            </a:r>
            <a:r>
              <a:rPr kumimoji="0" lang="en-GB" sz="1600" b="1" i="0" u="none" strike="noStrike" kern="1200" cap="none" spc="0" normalizeH="0" baseline="0" noProof="0" dirty="0">
                <a:ln>
                  <a:noFill/>
                </a:ln>
                <a:solidFill>
                  <a:srgbClr val="001E61"/>
                </a:solidFill>
                <a:effectLst/>
                <a:uLnTx/>
                <a:uFillTx/>
                <a:latin typeface="Seaford Display" pitchFamily="2" charset="0"/>
                <a:ea typeface="Calibri" panose="020F0502020204030204" pitchFamily="34" charset="0"/>
              </a:rPr>
              <a:t>. </a:t>
            </a:r>
            <a:endParaRPr kumimoji="0" lang="en-GB" sz="2400" b="1" i="0" u="none" strike="noStrike" kern="1200" cap="none" spc="0" normalizeH="0" baseline="0" noProof="0" dirty="0">
              <a:ln>
                <a:noFill/>
              </a:ln>
              <a:solidFill>
                <a:srgbClr val="001E61"/>
              </a:solidFill>
              <a:effectLst/>
              <a:uLnTx/>
              <a:uFillTx/>
              <a:latin typeface="Seaford Display" pitchFamily="2"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1E61"/>
                </a:solidFill>
                <a:effectLst/>
                <a:uLnTx/>
                <a:uFillTx/>
                <a:latin typeface="Seaford Display" pitchFamily="2" charset="0"/>
                <a:ea typeface="Calibri" panose="020F0502020204030204" pitchFamily="34" charset="0"/>
                <a:cs typeface="Times New Roman (Body CS)"/>
              </a:rPr>
              <a:t>Decarbonise industry</a:t>
            </a:r>
            <a:endParaRPr kumimoji="0" lang="en-IE" sz="1800" b="1" i="0" u="none" strike="noStrike" kern="1200" cap="none" spc="0" normalizeH="0" baseline="0" noProof="0" dirty="0">
              <a:ln>
                <a:noFill/>
              </a:ln>
              <a:solidFill>
                <a:srgbClr val="001E61"/>
              </a:solidFill>
              <a:effectLst/>
              <a:uLnTx/>
              <a:uFillTx/>
              <a:latin typeface="Seaford Display" pitchFamily="2" charset="0"/>
              <a:ea typeface="Calibri" panose="020F0502020204030204" pitchFamily="34" charset="0"/>
              <a:cs typeface="Times New Roman (Body CS)"/>
            </a:endParaRPr>
          </a:p>
        </p:txBody>
      </p:sp>
      <p:sp>
        <p:nvSpPr>
          <p:cNvPr id="9" name="Oval 8">
            <a:extLst>
              <a:ext uri="{FF2B5EF4-FFF2-40B4-BE49-F238E27FC236}">
                <a16:creationId xmlns:a16="http://schemas.microsoft.com/office/drawing/2014/main" id="{4839E818-3738-D292-B7CF-A41375930DBD}"/>
              </a:ext>
            </a:extLst>
          </p:cNvPr>
          <p:cNvSpPr/>
          <p:nvPr/>
        </p:nvSpPr>
        <p:spPr>
          <a:xfrm>
            <a:off x="1209959" y="4519317"/>
            <a:ext cx="634290" cy="586105"/>
          </a:xfrm>
          <a:prstGeom prst="ellipse">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GB" sz="1600" b="1" dirty="0">
                <a:solidFill>
                  <a:srgbClr val="001E61"/>
                </a:solidFill>
                <a:effectLst/>
                <a:latin typeface="Seaford Display" pitchFamily="2" charset="0"/>
                <a:ea typeface="Calibri" panose="020F0502020204030204" pitchFamily="34" charset="0"/>
              </a:rPr>
              <a:t>34%</a:t>
            </a:r>
            <a:endParaRPr lang="en-IE" sz="1600" b="1" dirty="0">
              <a:solidFill>
                <a:srgbClr val="001E61"/>
              </a:solidFill>
              <a:effectLst/>
              <a:latin typeface="Seaford Display" pitchFamily="2" charset="0"/>
              <a:ea typeface="Calibri" panose="020F0502020204030204" pitchFamily="34" charset="0"/>
            </a:endParaRPr>
          </a:p>
        </p:txBody>
      </p:sp>
      <p:sp>
        <p:nvSpPr>
          <p:cNvPr id="14" name="Text Box 2">
            <a:extLst>
              <a:ext uri="{FF2B5EF4-FFF2-40B4-BE49-F238E27FC236}">
                <a16:creationId xmlns:a16="http://schemas.microsoft.com/office/drawing/2014/main" id="{2E333E1B-A890-1E5C-FD8B-F878F27DCCAE}"/>
              </a:ext>
            </a:extLst>
          </p:cNvPr>
          <p:cNvSpPr txBox="1"/>
          <p:nvPr/>
        </p:nvSpPr>
        <p:spPr>
          <a:xfrm>
            <a:off x="11047466" y="4531063"/>
            <a:ext cx="1090456" cy="586105"/>
          </a:xfrm>
          <a:prstGeom prst="flowChartAlternateProcess">
            <a:avLst/>
          </a:prstGeom>
          <a:ln w="9525">
            <a:solidFill>
              <a:srgbClr val="001F60"/>
            </a:solidFill>
          </a:ln>
        </p:spPr>
        <p:style>
          <a:lnRef idx="2">
            <a:schemeClr val="accent5"/>
          </a:lnRef>
          <a:fillRef idx="1">
            <a:schemeClr val="lt1"/>
          </a:fillRef>
          <a:effectRef idx="0">
            <a:schemeClr val="accent5"/>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r>
              <a:rPr lang="en-IE" sz="1000" dirty="0">
                <a:solidFill>
                  <a:srgbClr val="001E61"/>
                </a:solidFill>
                <a:effectLst/>
                <a:latin typeface="Seaford Display" pitchFamily="2" charset="0"/>
                <a:ea typeface="Calibri" panose="020F0502020204030204" pitchFamily="34" charset="0"/>
              </a:rPr>
              <a:t>Share of 2030 emissions cuts in energy, CAP24</a:t>
            </a:r>
            <a:endParaRPr lang="en-IE" sz="1400" dirty="0">
              <a:solidFill>
                <a:srgbClr val="001E61"/>
              </a:solidFill>
              <a:effectLst/>
              <a:latin typeface="Seaford Display" pitchFamily="2" charset="0"/>
              <a:ea typeface="Calibri" panose="020F0502020204030204" pitchFamily="34" charset="0"/>
            </a:endParaRPr>
          </a:p>
        </p:txBody>
      </p:sp>
      <p:sp>
        <p:nvSpPr>
          <p:cNvPr id="16" name="Oval 15">
            <a:extLst>
              <a:ext uri="{FF2B5EF4-FFF2-40B4-BE49-F238E27FC236}">
                <a16:creationId xmlns:a16="http://schemas.microsoft.com/office/drawing/2014/main" id="{8E8213B2-2E31-82EE-E78B-4F754E737D99}"/>
              </a:ext>
            </a:extLst>
          </p:cNvPr>
          <p:cNvSpPr/>
          <p:nvPr/>
        </p:nvSpPr>
        <p:spPr>
          <a:xfrm>
            <a:off x="9718401" y="4531063"/>
            <a:ext cx="634290" cy="586105"/>
          </a:xfrm>
          <a:prstGeom prst="ellipse">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GB" sz="1600" b="1" dirty="0">
                <a:solidFill>
                  <a:srgbClr val="001E61"/>
                </a:solidFill>
                <a:latin typeface="Seaford Display" pitchFamily="2" charset="0"/>
                <a:ea typeface="Calibri" panose="020F0502020204030204" pitchFamily="34" charset="0"/>
              </a:rPr>
              <a:t>10</a:t>
            </a:r>
            <a:r>
              <a:rPr lang="en-GB" sz="1600" b="1" dirty="0">
                <a:solidFill>
                  <a:srgbClr val="001E61"/>
                </a:solidFill>
                <a:effectLst/>
                <a:latin typeface="Seaford Display" pitchFamily="2" charset="0"/>
                <a:ea typeface="Calibri" panose="020F0502020204030204" pitchFamily="34" charset="0"/>
              </a:rPr>
              <a:t>%</a:t>
            </a:r>
            <a:endParaRPr lang="en-IE" sz="1600" b="1" dirty="0">
              <a:solidFill>
                <a:srgbClr val="001E61"/>
              </a:solidFill>
              <a:effectLst/>
              <a:latin typeface="Seaford Display" pitchFamily="2" charset="0"/>
              <a:ea typeface="Calibri" panose="020F0502020204030204" pitchFamily="34" charset="0"/>
            </a:endParaRPr>
          </a:p>
        </p:txBody>
      </p:sp>
      <p:sp>
        <p:nvSpPr>
          <p:cNvPr id="17" name="Oval 16">
            <a:extLst>
              <a:ext uri="{FF2B5EF4-FFF2-40B4-BE49-F238E27FC236}">
                <a16:creationId xmlns:a16="http://schemas.microsoft.com/office/drawing/2014/main" id="{4E5182EE-1112-F421-DE54-3B58363862BE}"/>
              </a:ext>
            </a:extLst>
          </p:cNvPr>
          <p:cNvSpPr/>
          <p:nvPr/>
        </p:nvSpPr>
        <p:spPr>
          <a:xfrm>
            <a:off x="7562781" y="4531064"/>
            <a:ext cx="634290" cy="586105"/>
          </a:xfrm>
          <a:prstGeom prst="ellipse">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GB" sz="1600" b="1" dirty="0">
                <a:solidFill>
                  <a:srgbClr val="001E61"/>
                </a:solidFill>
                <a:latin typeface="Seaford Display" pitchFamily="2" charset="0"/>
                <a:ea typeface="Calibri" panose="020F0502020204030204" pitchFamily="34" charset="0"/>
              </a:rPr>
              <a:t>12</a:t>
            </a:r>
            <a:r>
              <a:rPr lang="en-GB" sz="1600" b="1" dirty="0">
                <a:solidFill>
                  <a:srgbClr val="001E61"/>
                </a:solidFill>
                <a:effectLst/>
                <a:latin typeface="Seaford Display" pitchFamily="2" charset="0"/>
                <a:ea typeface="Calibri" panose="020F0502020204030204" pitchFamily="34" charset="0"/>
              </a:rPr>
              <a:t>%</a:t>
            </a:r>
            <a:endParaRPr lang="en-IE" sz="1600" b="1" dirty="0">
              <a:solidFill>
                <a:srgbClr val="001E61"/>
              </a:solidFill>
              <a:effectLst/>
              <a:latin typeface="Seaford Display" pitchFamily="2" charset="0"/>
              <a:ea typeface="Calibri" panose="020F0502020204030204" pitchFamily="34" charset="0"/>
            </a:endParaRPr>
          </a:p>
        </p:txBody>
      </p:sp>
      <p:sp>
        <p:nvSpPr>
          <p:cNvPr id="18" name="Oval 17">
            <a:extLst>
              <a:ext uri="{FF2B5EF4-FFF2-40B4-BE49-F238E27FC236}">
                <a16:creationId xmlns:a16="http://schemas.microsoft.com/office/drawing/2014/main" id="{BB2810BC-FFBF-5AE3-D576-C403DCC89149}"/>
              </a:ext>
            </a:extLst>
          </p:cNvPr>
          <p:cNvSpPr/>
          <p:nvPr/>
        </p:nvSpPr>
        <p:spPr>
          <a:xfrm>
            <a:off x="5457896" y="4531064"/>
            <a:ext cx="634290" cy="586105"/>
          </a:xfrm>
          <a:prstGeom prst="ellipse">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GB" sz="1600" b="1" dirty="0">
                <a:solidFill>
                  <a:srgbClr val="001E61"/>
                </a:solidFill>
                <a:latin typeface="Seaford Display" pitchFamily="2" charset="0"/>
                <a:ea typeface="Calibri" panose="020F0502020204030204" pitchFamily="34" charset="0"/>
              </a:rPr>
              <a:t>10</a:t>
            </a:r>
            <a:r>
              <a:rPr lang="en-GB" sz="1600" b="1" dirty="0">
                <a:solidFill>
                  <a:srgbClr val="001E61"/>
                </a:solidFill>
                <a:effectLst/>
                <a:latin typeface="Seaford Display" pitchFamily="2" charset="0"/>
                <a:ea typeface="Calibri" panose="020F0502020204030204" pitchFamily="34" charset="0"/>
              </a:rPr>
              <a:t>%</a:t>
            </a:r>
            <a:endParaRPr lang="en-IE" sz="1600" b="1" dirty="0">
              <a:solidFill>
                <a:srgbClr val="001E61"/>
              </a:solidFill>
              <a:effectLst/>
              <a:latin typeface="Seaford Display" pitchFamily="2" charset="0"/>
              <a:ea typeface="Calibri" panose="020F0502020204030204" pitchFamily="34" charset="0"/>
            </a:endParaRPr>
          </a:p>
        </p:txBody>
      </p:sp>
      <p:sp>
        <p:nvSpPr>
          <p:cNvPr id="19" name="Oval 18">
            <a:extLst>
              <a:ext uri="{FF2B5EF4-FFF2-40B4-BE49-F238E27FC236}">
                <a16:creationId xmlns:a16="http://schemas.microsoft.com/office/drawing/2014/main" id="{E1CB73EB-B80D-08A9-A74E-99B745451C4D}"/>
              </a:ext>
            </a:extLst>
          </p:cNvPr>
          <p:cNvSpPr/>
          <p:nvPr/>
        </p:nvSpPr>
        <p:spPr>
          <a:xfrm>
            <a:off x="3311614" y="4531064"/>
            <a:ext cx="634290" cy="586105"/>
          </a:xfrm>
          <a:prstGeom prst="ellipse">
            <a:avLst/>
          </a:prstGeom>
          <a:solidFill>
            <a:schemeClr val="bg1"/>
          </a:solidFill>
          <a:ln w="12700" cap="flat" cmpd="sng" algn="ctr">
            <a:solidFill>
              <a:srgbClr val="00206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en-GB" sz="1600" b="1" dirty="0">
                <a:solidFill>
                  <a:srgbClr val="001E61"/>
                </a:solidFill>
                <a:latin typeface="Seaford Display" pitchFamily="2" charset="0"/>
                <a:ea typeface="Calibri" panose="020F0502020204030204" pitchFamily="34" charset="0"/>
              </a:rPr>
              <a:t>22</a:t>
            </a:r>
            <a:r>
              <a:rPr lang="en-GB" sz="1600" b="1" dirty="0">
                <a:solidFill>
                  <a:srgbClr val="001E61"/>
                </a:solidFill>
                <a:effectLst/>
                <a:latin typeface="Seaford Display" pitchFamily="2" charset="0"/>
                <a:ea typeface="Calibri" panose="020F0502020204030204" pitchFamily="34" charset="0"/>
              </a:rPr>
              <a:t>%</a:t>
            </a:r>
            <a:endParaRPr lang="en-IE" sz="1600" b="1" dirty="0">
              <a:solidFill>
                <a:srgbClr val="001E61"/>
              </a:solidFill>
              <a:effectLst/>
              <a:latin typeface="Seaford Display" pitchFamily="2" charset="0"/>
              <a:ea typeface="Calibri" panose="020F0502020204030204" pitchFamily="34" charset="0"/>
            </a:endParaRPr>
          </a:p>
        </p:txBody>
      </p:sp>
    </p:spTree>
    <p:extLst>
      <p:ext uri="{BB962C8B-B14F-4D97-AF65-F5344CB8AC3E}">
        <p14:creationId xmlns:p14="http://schemas.microsoft.com/office/powerpoint/2010/main" val="171917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335B"/>
        </a:soli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FA071A2-9077-EACE-0535-11ACB55B696A}"/>
              </a:ext>
            </a:extLst>
          </p:cNvPr>
          <p:cNvSpPr/>
          <p:nvPr/>
        </p:nvSpPr>
        <p:spPr>
          <a:xfrm>
            <a:off x="1258954" y="2121471"/>
            <a:ext cx="3691587" cy="2072820"/>
          </a:xfrm>
          <a:prstGeom prst="roundRect">
            <a:avLst/>
          </a:prstGeom>
          <a:solidFill>
            <a:schemeClr val="bg1"/>
          </a:solidFill>
          <a:ln w="28575" cap="flat" cmpd="sng" algn="ctr">
            <a:solidFill>
              <a:srgbClr val="23335B"/>
            </a:solidFill>
            <a:prstDash val="solid"/>
            <a:miter lim="800000"/>
          </a:ln>
          <a:effectLst/>
        </p:spPr>
        <p:txBody>
          <a:bodyPr rot="0" spcFirstLastPara="0" vert="horz" wrap="square" lIns="0" tIns="0" rIns="36000" bIns="0" numCol="1" spcCol="0" rtlCol="0" fromWordArt="0" anchor="ctr" anchorCtr="1" forceAA="0" compatLnSpc="1">
            <a:prstTxWarp prst="textNoShape">
              <a:avLst/>
            </a:prstTxWarp>
            <a:noAutofit/>
          </a:bodyPr>
          <a:lstStyle/>
          <a:p>
            <a:pPr algn="ctr"/>
            <a:r>
              <a:rPr lang="en-GB" sz="3200" b="1" dirty="0">
                <a:solidFill>
                  <a:srgbClr val="23335B"/>
                </a:solidFill>
                <a:effectLst/>
                <a:latin typeface="Seaford Display" pitchFamily="2" charset="0"/>
                <a:ea typeface="Calibri" panose="020F0502020204030204" pitchFamily="34" charset="0"/>
              </a:rPr>
              <a:t>Safe climate</a:t>
            </a:r>
            <a:endParaRPr lang="en-IE" sz="2000" dirty="0">
              <a:solidFill>
                <a:srgbClr val="23335B"/>
              </a:solidFill>
              <a:effectLst/>
              <a:latin typeface="Seaford Display" pitchFamily="2" charset="0"/>
              <a:ea typeface="Calibri" panose="020F0502020204030204" pitchFamily="34" charset="0"/>
            </a:endParaRPr>
          </a:p>
        </p:txBody>
      </p:sp>
      <p:sp>
        <p:nvSpPr>
          <p:cNvPr id="11" name="Rounded Rectangle 10">
            <a:extLst>
              <a:ext uri="{FF2B5EF4-FFF2-40B4-BE49-F238E27FC236}">
                <a16:creationId xmlns:a16="http://schemas.microsoft.com/office/drawing/2014/main" id="{D4097AEE-1DDC-E318-218F-A16F60C9337E}"/>
              </a:ext>
            </a:extLst>
          </p:cNvPr>
          <p:cNvSpPr/>
          <p:nvPr/>
        </p:nvSpPr>
        <p:spPr>
          <a:xfrm>
            <a:off x="7228202" y="2121471"/>
            <a:ext cx="3691587" cy="2072820"/>
          </a:xfrm>
          <a:prstGeom prst="roundRect">
            <a:avLst/>
          </a:prstGeom>
          <a:solidFill>
            <a:schemeClr val="bg1"/>
          </a:solidFill>
          <a:ln w="28575" cap="flat" cmpd="sng" algn="ctr">
            <a:solidFill>
              <a:srgbClr val="23335B"/>
            </a:solidFill>
            <a:prstDash val="solid"/>
            <a:miter lim="800000"/>
          </a:ln>
          <a:effectLst/>
        </p:spPr>
        <p:txBody>
          <a:bodyPr rot="0" spcFirstLastPara="0" vert="horz" wrap="square" lIns="0" tIns="0" rIns="36000" bIns="0" numCol="1" spcCol="0" rtlCol="0" fromWordArt="0" anchor="ctr" anchorCtr="1" forceAA="0" compatLnSpc="1">
            <a:prstTxWarp prst="textNoShape">
              <a:avLst/>
            </a:prstTxWarp>
            <a:noAutofit/>
          </a:bodyPr>
          <a:lstStyle/>
          <a:p>
            <a:pPr algn="ctr"/>
            <a:r>
              <a:rPr lang="en-GB" sz="3200" b="1" dirty="0">
                <a:solidFill>
                  <a:srgbClr val="23335B"/>
                </a:solidFill>
                <a:latin typeface="Seaford Display" pitchFamily="2" charset="0"/>
              </a:rPr>
              <a:t>Security</a:t>
            </a:r>
            <a:endParaRPr lang="en-IE" sz="3200" b="1" dirty="0">
              <a:solidFill>
                <a:srgbClr val="23335B"/>
              </a:solidFill>
              <a:latin typeface="Seaford Display" pitchFamily="2" charset="0"/>
            </a:endParaRPr>
          </a:p>
        </p:txBody>
      </p:sp>
      <p:sp>
        <p:nvSpPr>
          <p:cNvPr id="12" name="Rounded Rectangle 11">
            <a:extLst>
              <a:ext uri="{FF2B5EF4-FFF2-40B4-BE49-F238E27FC236}">
                <a16:creationId xmlns:a16="http://schemas.microsoft.com/office/drawing/2014/main" id="{1021BA3A-C335-0AC0-AD4B-FBEE7CBC3EEA}"/>
              </a:ext>
            </a:extLst>
          </p:cNvPr>
          <p:cNvSpPr/>
          <p:nvPr/>
        </p:nvSpPr>
        <p:spPr>
          <a:xfrm>
            <a:off x="1258955" y="4385919"/>
            <a:ext cx="3691587" cy="2072820"/>
          </a:xfrm>
          <a:prstGeom prst="roundRect">
            <a:avLst/>
          </a:prstGeom>
          <a:solidFill>
            <a:schemeClr val="bg1"/>
          </a:solidFill>
          <a:ln w="28575" cap="flat" cmpd="sng" algn="ctr">
            <a:solidFill>
              <a:srgbClr val="23335B"/>
            </a:solidFill>
            <a:prstDash val="solid"/>
            <a:miter lim="800000"/>
          </a:ln>
          <a:effectLst/>
        </p:spPr>
        <p:txBody>
          <a:bodyPr rot="0" spcFirstLastPara="0" vert="horz" wrap="square" lIns="0" tIns="0" rIns="36000" bIns="0" numCol="1" spcCol="0" rtlCol="0" fromWordArt="0" anchor="ctr" anchorCtr="1" forceAA="0" compatLnSpc="1">
            <a:prstTxWarp prst="textNoShape">
              <a:avLst/>
            </a:prstTxWarp>
            <a:noAutofit/>
          </a:bodyPr>
          <a:lstStyle/>
          <a:p>
            <a:pPr algn="ctr"/>
            <a:r>
              <a:rPr lang="en-GB" sz="3200" b="1" dirty="0">
                <a:solidFill>
                  <a:srgbClr val="23335B"/>
                </a:solidFill>
                <a:latin typeface="Seaford Display" pitchFamily="2" charset="0"/>
              </a:rPr>
              <a:t>Health, wellbeing &amp; equality</a:t>
            </a:r>
            <a:endParaRPr lang="en-IE" sz="3200" b="1" dirty="0">
              <a:solidFill>
                <a:srgbClr val="23335B"/>
              </a:solidFill>
              <a:latin typeface="Seaford Display" pitchFamily="2" charset="0"/>
            </a:endParaRPr>
          </a:p>
        </p:txBody>
      </p:sp>
      <p:sp>
        <p:nvSpPr>
          <p:cNvPr id="13" name="Rounded Rectangle 12">
            <a:extLst>
              <a:ext uri="{FF2B5EF4-FFF2-40B4-BE49-F238E27FC236}">
                <a16:creationId xmlns:a16="http://schemas.microsoft.com/office/drawing/2014/main" id="{4C93D09A-75D6-8ACB-EDE1-1AA5A6A84D36}"/>
              </a:ext>
            </a:extLst>
          </p:cNvPr>
          <p:cNvSpPr/>
          <p:nvPr/>
        </p:nvSpPr>
        <p:spPr>
          <a:xfrm>
            <a:off x="7228202" y="4385919"/>
            <a:ext cx="3691587" cy="2072820"/>
          </a:xfrm>
          <a:prstGeom prst="roundRect">
            <a:avLst/>
          </a:prstGeom>
          <a:solidFill>
            <a:schemeClr val="bg1"/>
          </a:solidFill>
          <a:ln w="28575" cap="flat" cmpd="sng" algn="ctr">
            <a:solidFill>
              <a:srgbClr val="23335B"/>
            </a:solidFill>
            <a:prstDash val="solid"/>
            <a:miter lim="800000"/>
          </a:ln>
          <a:effectLst/>
        </p:spPr>
        <p:txBody>
          <a:bodyPr rot="0" spcFirstLastPara="0" vert="horz" wrap="square" lIns="0" tIns="0" rIns="36000" bIns="0" numCol="1" spcCol="0" rtlCol="0" fromWordArt="0" anchor="ctr" anchorCtr="1" forceAA="0" compatLnSpc="1">
            <a:prstTxWarp prst="textNoShape">
              <a:avLst/>
            </a:prstTxWarp>
            <a:noAutofit/>
          </a:bodyPr>
          <a:lstStyle/>
          <a:p>
            <a:pPr algn="ctr"/>
            <a:r>
              <a:rPr lang="en-GB" sz="3200" b="1" dirty="0">
                <a:solidFill>
                  <a:srgbClr val="23335B"/>
                </a:solidFill>
                <a:latin typeface="Seaford Display" pitchFamily="2" charset="0"/>
              </a:rPr>
              <a:t>Prosperity</a:t>
            </a:r>
            <a:endParaRPr lang="en-IE" sz="3200" b="1" dirty="0">
              <a:solidFill>
                <a:srgbClr val="23335B"/>
              </a:solidFill>
              <a:latin typeface="Seaford Display" pitchFamily="2" charset="0"/>
            </a:endParaRPr>
          </a:p>
          <a:p>
            <a:pPr algn="ctr"/>
            <a:r>
              <a:rPr lang="en-GB" sz="1100" dirty="0">
                <a:solidFill>
                  <a:srgbClr val="23335B"/>
                </a:solidFill>
                <a:effectLst/>
                <a:latin typeface="Calibri" panose="020F0502020204030204" pitchFamily="34" charset="0"/>
                <a:ea typeface="Calibri" panose="020F0502020204030204" pitchFamily="34" charset="0"/>
              </a:rPr>
              <a:t> </a:t>
            </a:r>
            <a:endParaRPr lang="en-IE" sz="1100" dirty="0">
              <a:solidFill>
                <a:srgbClr val="23335B"/>
              </a:solidFill>
              <a:effectLst/>
              <a:latin typeface="Calibri" panose="020F0502020204030204" pitchFamily="34" charset="0"/>
              <a:ea typeface="Calibri" panose="020F0502020204030204" pitchFamily="34" charset="0"/>
            </a:endParaRPr>
          </a:p>
        </p:txBody>
      </p:sp>
      <p:sp>
        <p:nvSpPr>
          <p:cNvPr id="15" name="Title 1">
            <a:extLst>
              <a:ext uri="{FF2B5EF4-FFF2-40B4-BE49-F238E27FC236}">
                <a16:creationId xmlns:a16="http://schemas.microsoft.com/office/drawing/2014/main" id="{00099FA2-F3AE-1AF2-44E9-AFD340422042}"/>
              </a:ext>
            </a:extLst>
          </p:cNvPr>
          <p:cNvSpPr>
            <a:spLocks noGrp="1"/>
          </p:cNvSpPr>
          <p:nvPr>
            <p:ph type="title"/>
          </p:nvPr>
        </p:nvSpPr>
        <p:spPr>
          <a:xfrm>
            <a:off x="838200" y="618108"/>
            <a:ext cx="10515600" cy="1325563"/>
          </a:xfrm>
        </p:spPr>
        <p:txBody>
          <a:bodyPr>
            <a:normAutofit/>
          </a:bodyPr>
          <a:lstStyle/>
          <a:p>
            <a:pPr algn="ctr"/>
            <a:r>
              <a:rPr lang="en-US" sz="5400" b="1" dirty="0">
                <a:solidFill>
                  <a:schemeClr val="bg1"/>
                </a:solidFill>
                <a:latin typeface="Seaford Display" pitchFamily="2" charset="0"/>
              </a:rPr>
              <a:t>The status quo is hugely costly</a:t>
            </a:r>
            <a:br>
              <a:rPr lang="en-US" sz="5400" b="1" dirty="0">
                <a:solidFill>
                  <a:schemeClr val="bg1"/>
                </a:solidFill>
                <a:latin typeface="Seaford Display" pitchFamily="2" charset="0"/>
              </a:rPr>
            </a:br>
            <a:r>
              <a:rPr lang="en-IE" sz="2400" b="1" kern="100" dirty="0">
                <a:solidFill>
                  <a:schemeClr val="bg1"/>
                </a:solidFill>
                <a:effectLst/>
                <a:latin typeface="Seaford Display" pitchFamily="2" charset="0"/>
                <a:ea typeface="Calibri" panose="020F0502020204030204" pitchFamily="34" charset="0"/>
                <a:cs typeface="Times New Roman" panose="02020603050405020304" pitchFamily="18" charset="0"/>
              </a:rPr>
              <a:t>The energy transition brings multiple benefits</a:t>
            </a:r>
            <a:endParaRPr lang="en-US" sz="5400" b="1" dirty="0">
              <a:solidFill>
                <a:schemeClr val="bg1"/>
              </a:solidFill>
              <a:latin typeface="Seaford Display" pitchFamily="2" charset="0"/>
            </a:endParaRPr>
          </a:p>
        </p:txBody>
      </p:sp>
    </p:spTree>
    <p:extLst>
      <p:ext uri="{BB962C8B-B14F-4D97-AF65-F5344CB8AC3E}">
        <p14:creationId xmlns:p14="http://schemas.microsoft.com/office/powerpoint/2010/main" val="15602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3335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CC48BA6-31E2-E8E5-4892-8EA9ECED8A43}"/>
              </a:ext>
            </a:extLst>
          </p:cNvPr>
          <p:cNvSpPr/>
          <p:nvPr/>
        </p:nvSpPr>
        <p:spPr>
          <a:xfrm>
            <a:off x="4528278" y="1938927"/>
            <a:ext cx="3123880" cy="3581674"/>
          </a:xfrm>
          <a:prstGeom prst="roundRect">
            <a:avLst/>
          </a:prstGeom>
          <a:solidFill>
            <a:schemeClr val="bg1"/>
          </a:solidFill>
          <a:ln w="12700" cap="flat" cmpd="sng" algn="ctr">
            <a:solidFill>
              <a:srgbClr val="001F6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2400" b="1" dirty="0">
                <a:solidFill>
                  <a:srgbClr val="001E61"/>
                </a:solidFill>
                <a:latin typeface="Seaford Display" pitchFamily="2" charset="0"/>
              </a:rPr>
              <a:t>Cut fossil fuels</a:t>
            </a:r>
            <a:endParaRPr lang="en-IE" sz="2400" b="1" dirty="0">
              <a:solidFill>
                <a:srgbClr val="001E61"/>
              </a:solidFill>
              <a:latin typeface="Seaford Display" pitchFamily="2" charset="0"/>
            </a:endParaRPr>
          </a:p>
          <a:p>
            <a:r>
              <a:rPr lang="en-GB" sz="1100" dirty="0">
                <a:solidFill>
                  <a:srgbClr val="002060"/>
                </a:solidFill>
                <a:effectLst/>
                <a:latin typeface="Calibri" panose="020F0502020204030204" pitchFamily="34" charset="0"/>
                <a:ea typeface="Calibri" panose="020F0502020204030204" pitchFamily="34" charset="0"/>
              </a:rPr>
              <a:t> </a:t>
            </a:r>
            <a:endParaRPr lang="en-IE" sz="1100" dirty="0">
              <a:effectLst/>
              <a:latin typeface="Calibri" panose="020F0502020204030204" pitchFamily="34" charset="0"/>
              <a:ea typeface="Calibri" panose="020F0502020204030204" pitchFamily="34" charset="0"/>
            </a:endParaRPr>
          </a:p>
          <a:p>
            <a:r>
              <a:rPr lang="en-GB" sz="1100" dirty="0">
                <a:solidFill>
                  <a:srgbClr val="002060"/>
                </a:solidFill>
                <a:effectLst/>
                <a:latin typeface="Calibri" panose="020F0502020204030204" pitchFamily="34" charset="0"/>
                <a:ea typeface="Calibri" panose="020F0502020204030204" pitchFamily="34" charset="0"/>
              </a:rPr>
              <a:t> </a:t>
            </a:r>
            <a:endParaRPr lang="en-IE" sz="1100" dirty="0">
              <a:effectLst/>
              <a:latin typeface="Calibri" panose="020F0502020204030204" pitchFamily="34" charset="0"/>
              <a:ea typeface="Calibri" panose="020F0502020204030204" pitchFamily="34" charset="0"/>
            </a:endParaRPr>
          </a:p>
        </p:txBody>
      </p:sp>
      <p:sp>
        <p:nvSpPr>
          <p:cNvPr id="5" name="Rounded Rectangle 4">
            <a:extLst>
              <a:ext uri="{FF2B5EF4-FFF2-40B4-BE49-F238E27FC236}">
                <a16:creationId xmlns:a16="http://schemas.microsoft.com/office/drawing/2014/main" id="{D738E521-BC9E-BB1A-C208-61CDC10232C5}"/>
              </a:ext>
            </a:extLst>
          </p:cNvPr>
          <p:cNvSpPr/>
          <p:nvPr/>
        </p:nvSpPr>
        <p:spPr>
          <a:xfrm>
            <a:off x="895000" y="1938927"/>
            <a:ext cx="3271492" cy="3581675"/>
          </a:xfrm>
          <a:prstGeom prst="roundRect">
            <a:avLst/>
          </a:prstGeom>
          <a:solidFill>
            <a:schemeClr val="bg1"/>
          </a:solidFill>
          <a:ln w="12700" cap="flat" cmpd="sng" algn="ctr">
            <a:solidFill>
              <a:srgbClr val="001F6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2400" b="1" dirty="0">
                <a:solidFill>
                  <a:srgbClr val="001E61"/>
                </a:solidFill>
                <a:effectLst/>
                <a:latin typeface="Seaford Display" pitchFamily="2" charset="0"/>
                <a:ea typeface="Calibri" panose="020F0502020204030204" pitchFamily="34" charset="0"/>
              </a:rPr>
              <a:t>Accelerate clean energy</a:t>
            </a:r>
            <a:endParaRPr lang="en-IE" b="1" dirty="0">
              <a:solidFill>
                <a:srgbClr val="001E61"/>
              </a:solidFill>
              <a:effectLst/>
              <a:latin typeface="Seaford Display" pitchFamily="2" charset="0"/>
              <a:ea typeface="Calibri" panose="020F0502020204030204" pitchFamily="34" charset="0"/>
            </a:endParaRPr>
          </a:p>
          <a:p>
            <a:endParaRPr lang="en-IE" sz="1100" dirty="0">
              <a:effectLst/>
              <a:latin typeface="Calibri" panose="020F0502020204030204" pitchFamily="34" charset="0"/>
              <a:ea typeface="Calibri" panose="020F0502020204030204" pitchFamily="34" charset="0"/>
            </a:endParaRPr>
          </a:p>
        </p:txBody>
      </p:sp>
      <p:sp>
        <p:nvSpPr>
          <p:cNvPr id="6" name="Rounded Rectangle 5">
            <a:extLst>
              <a:ext uri="{FF2B5EF4-FFF2-40B4-BE49-F238E27FC236}">
                <a16:creationId xmlns:a16="http://schemas.microsoft.com/office/drawing/2014/main" id="{A55E3F66-E317-2648-2BB5-E0B39DB08AA4}"/>
              </a:ext>
            </a:extLst>
          </p:cNvPr>
          <p:cNvSpPr/>
          <p:nvPr/>
        </p:nvSpPr>
        <p:spPr>
          <a:xfrm>
            <a:off x="8078907" y="1946310"/>
            <a:ext cx="3123880" cy="3581673"/>
          </a:xfrm>
          <a:prstGeom prst="roundRect">
            <a:avLst/>
          </a:prstGeom>
          <a:solidFill>
            <a:schemeClr val="bg1"/>
          </a:solidFill>
          <a:ln w="12700" cap="flat" cmpd="sng" algn="ctr">
            <a:solidFill>
              <a:srgbClr val="001F6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2400" b="1" dirty="0">
                <a:solidFill>
                  <a:srgbClr val="001E61"/>
                </a:solidFill>
                <a:latin typeface="Seaford Display" pitchFamily="2" charset="0"/>
              </a:rPr>
              <a:t>Manage energy demand</a:t>
            </a:r>
            <a:endParaRPr lang="en-IE" sz="2400" b="1" dirty="0">
              <a:solidFill>
                <a:srgbClr val="001E61"/>
              </a:solidFill>
              <a:latin typeface="Seaford Display" pitchFamily="2" charset="0"/>
            </a:endParaRPr>
          </a:p>
          <a:p>
            <a:r>
              <a:rPr lang="en-GB" sz="1100" dirty="0">
                <a:effectLst/>
                <a:latin typeface="Calibri" panose="020F0502020204030204" pitchFamily="34" charset="0"/>
                <a:ea typeface="Calibri" panose="020F0502020204030204" pitchFamily="34" charset="0"/>
              </a:rPr>
              <a:t> </a:t>
            </a:r>
            <a:endParaRPr lang="en-IE" sz="1100" dirty="0">
              <a:effectLst/>
              <a:latin typeface="Calibri" panose="020F0502020204030204" pitchFamily="34" charset="0"/>
              <a:ea typeface="Calibri" panose="020F0502020204030204" pitchFamily="34" charset="0"/>
            </a:endParaRPr>
          </a:p>
          <a:p>
            <a:r>
              <a:rPr lang="en-GB" sz="1100" dirty="0">
                <a:effectLst/>
                <a:latin typeface="Calibri" panose="020F0502020204030204" pitchFamily="34" charset="0"/>
                <a:ea typeface="Calibri" panose="020F0502020204030204" pitchFamily="34" charset="0"/>
              </a:rPr>
              <a:t> </a:t>
            </a:r>
            <a:endParaRPr lang="en-IE" sz="11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A5B7D2FF-0FD7-9029-2593-BDECB623A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192" y="3034535"/>
            <a:ext cx="2525330" cy="2128523"/>
          </a:xfrm>
          <a:prstGeom prst="rect">
            <a:avLst/>
          </a:prstGeom>
          <a:ln>
            <a:noFill/>
          </a:ln>
        </p:spPr>
      </p:pic>
      <p:pic>
        <p:nvPicPr>
          <p:cNvPr id="8" name="Picture 7">
            <a:extLst>
              <a:ext uri="{FF2B5EF4-FFF2-40B4-BE49-F238E27FC236}">
                <a16:creationId xmlns:a16="http://schemas.microsoft.com/office/drawing/2014/main" id="{65830FA7-61D1-B6D1-7C13-CED3FEE3A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68" y="3168776"/>
            <a:ext cx="2424834" cy="2050657"/>
          </a:xfrm>
          <a:prstGeom prst="rect">
            <a:avLst/>
          </a:prstGeom>
        </p:spPr>
      </p:pic>
      <p:grpSp>
        <p:nvGrpSpPr>
          <p:cNvPr id="9" name="Group 8">
            <a:extLst>
              <a:ext uri="{FF2B5EF4-FFF2-40B4-BE49-F238E27FC236}">
                <a16:creationId xmlns:a16="http://schemas.microsoft.com/office/drawing/2014/main" id="{B32652B0-6E89-CA7D-6228-C8CD8236C4E0}"/>
              </a:ext>
            </a:extLst>
          </p:cNvPr>
          <p:cNvGrpSpPr/>
          <p:nvPr/>
        </p:nvGrpSpPr>
        <p:grpSpPr>
          <a:xfrm>
            <a:off x="8640418" y="3034535"/>
            <a:ext cx="2000858" cy="1899791"/>
            <a:chOff x="0" y="0"/>
            <a:chExt cx="1174115" cy="1138555"/>
          </a:xfrm>
        </p:grpSpPr>
        <p:pic>
          <p:nvPicPr>
            <p:cNvPr id="10" name="Picture 9" descr="Man up escalator icon outline style Royalty Free Vector">
              <a:extLst>
                <a:ext uri="{FF2B5EF4-FFF2-40B4-BE49-F238E27FC236}">
                  <a16:creationId xmlns:a16="http://schemas.microsoft.com/office/drawing/2014/main" id="{8EF68C34-93F1-EE83-F0C3-CB86523C5D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14214"/>
            <a:stretch/>
          </p:blipFill>
          <p:spPr bwMode="auto">
            <a:xfrm>
              <a:off x="0" y="0"/>
              <a:ext cx="1174115" cy="1138555"/>
            </a:xfrm>
            <a:prstGeom prst="rect">
              <a:avLst/>
            </a:prstGeom>
            <a:noFill/>
            <a:ln>
              <a:noFill/>
            </a:ln>
            <a:extLst>
              <a:ext uri="{53640926-AAD7-44D8-BBD7-CCE9431645EC}">
                <a14:shadowObscured xmlns:a14="http://schemas.microsoft.com/office/drawing/2010/main"/>
              </a:ext>
            </a:extLst>
          </p:spPr>
        </p:pic>
        <p:sp>
          <p:nvSpPr>
            <p:cNvPr id="11" name="Right Arrow 10">
              <a:extLst>
                <a:ext uri="{FF2B5EF4-FFF2-40B4-BE49-F238E27FC236}">
                  <a16:creationId xmlns:a16="http://schemas.microsoft.com/office/drawing/2014/main" id="{057779CE-7918-069A-2B52-720B8C365124}"/>
                </a:ext>
              </a:extLst>
            </p:cNvPr>
            <p:cNvSpPr/>
            <p:nvPr/>
          </p:nvSpPr>
          <p:spPr>
            <a:xfrm rot="2651839" flipV="1">
              <a:off x="111350" y="647736"/>
              <a:ext cx="663703" cy="214163"/>
            </a:xfrm>
            <a:prstGeom prst="rightArrow">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8" name="Title 1">
            <a:extLst>
              <a:ext uri="{FF2B5EF4-FFF2-40B4-BE49-F238E27FC236}">
                <a16:creationId xmlns:a16="http://schemas.microsoft.com/office/drawing/2014/main" id="{5BD78900-BEE9-8CA0-5A6D-72111FC81A8E}"/>
              </a:ext>
            </a:extLst>
          </p:cNvPr>
          <p:cNvSpPr>
            <a:spLocks noGrp="1"/>
          </p:cNvSpPr>
          <p:nvPr>
            <p:ph type="title"/>
          </p:nvPr>
        </p:nvSpPr>
        <p:spPr>
          <a:xfrm>
            <a:off x="838200" y="618108"/>
            <a:ext cx="10515600" cy="1325563"/>
          </a:xfrm>
        </p:spPr>
        <p:txBody>
          <a:bodyPr>
            <a:normAutofit/>
          </a:bodyPr>
          <a:lstStyle/>
          <a:p>
            <a:pPr algn="ctr"/>
            <a:r>
              <a:rPr lang="en-IE" sz="5400" b="1" dirty="0">
                <a:solidFill>
                  <a:schemeClr val="bg1"/>
                </a:solidFill>
                <a:latin typeface="Seaford Display" pitchFamily="2" charset="0"/>
              </a:rPr>
              <a:t>Realising </a:t>
            </a:r>
            <a:r>
              <a:rPr lang="en-IE" sz="5400" b="1">
                <a:solidFill>
                  <a:schemeClr val="bg1"/>
                </a:solidFill>
                <a:latin typeface="Seaford Display" pitchFamily="2" charset="0"/>
              </a:rPr>
              <a:t>the benefits</a:t>
            </a:r>
            <a:endParaRPr lang="en-US" sz="5400" b="1" dirty="0">
              <a:solidFill>
                <a:schemeClr val="bg1"/>
              </a:solidFill>
              <a:latin typeface="Seaford Display" pitchFamily="2" charset="0"/>
            </a:endParaRPr>
          </a:p>
        </p:txBody>
      </p:sp>
    </p:spTree>
    <p:extLst>
      <p:ext uri="{BB962C8B-B14F-4D97-AF65-F5344CB8AC3E}">
        <p14:creationId xmlns:p14="http://schemas.microsoft.com/office/powerpoint/2010/main" val="217258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38C924-4316-4647-B838-E799F96FEFD1}"/>
              </a:ext>
            </a:extLst>
          </p:cNvPr>
          <p:cNvSpPr>
            <a:spLocks noGrp="1"/>
          </p:cNvSpPr>
          <p:nvPr>
            <p:ph type="title"/>
          </p:nvPr>
        </p:nvSpPr>
        <p:spPr>
          <a:xfrm>
            <a:off x="727673" y="629017"/>
            <a:ext cx="6643797" cy="2852737"/>
          </a:xfrm>
        </p:spPr>
        <p:txBody>
          <a:bodyPr/>
          <a:lstStyle/>
          <a:p>
            <a:pPr algn="ctr"/>
            <a:r>
              <a:rPr lang="en-IE" dirty="0"/>
              <a:t>Transformative change</a:t>
            </a:r>
          </a:p>
        </p:txBody>
      </p:sp>
      <p:sp>
        <p:nvSpPr>
          <p:cNvPr id="7" name="Text Placeholder 6">
            <a:extLst>
              <a:ext uri="{FF2B5EF4-FFF2-40B4-BE49-F238E27FC236}">
                <a16:creationId xmlns:a16="http://schemas.microsoft.com/office/drawing/2014/main" id="{D2C9D578-9995-48B6-AEB1-B1CEF3638B15}"/>
              </a:ext>
            </a:extLst>
          </p:cNvPr>
          <p:cNvSpPr>
            <a:spLocks noGrp="1"/>
          </p:cNvSpPr>
          <p:nvPr>
            <p:ph type="body" idx="1"/>
          </p:nvPr>
        </p:nvSpPr>
        <p:spPr>
          <a:xfrm>
            <a:off x="831849" y="3685735"/>
            <a:ext cx="6539621" cy="2276915"/>
          </a:xfrm>
        </p:spPr>
        <p:txBody>
          <a:bodyPr>
            <a:normAutofit/>
          </a:bodyPr>
          <a:lstStyle/>
          <a:p>
            <a:pPr algn="ctr"/>
            <a:r>
              <a:rPr lang="en-IE" sz="1800" b="1" i="1" dirty="0">
                <a:effectLst/>
                <a:latin typeface="OfficinaSans"/>
              </a:rPr>
              <a:t>Transformative change is a fundamental, system wide reorganisation across technological, economic and social factors, including paradigms and goals, and valuing the climate, the environment, equity and wellbeing within decision making. </a:t>
            </a:r>
            <a:endParaRPr lang="en-IE" sz="1400" dirty="0"/>
          </a:p>
          <a:p>
            <a:pPr algn="ctr"/>
            <a:endParaRPr lang="en-IE" dirty="0"/>
          </a:p>
        </p:txBody>
      </p:sp>
      <p:pic>
        <p:nvPicPr>
          <p:cNvPr id="9" name="Picture 8">
            <a:extLst>
              <a:ext uri="{FF2B5EF4-FFF2-40B4-BE49-F238E27FC236}">
                <a16:creationId xmlns:a16="http://schemas.microsoft.com/office/drawing/2014/main" id="{D263AC33-D4E9-489E-8D90-B9DE7D3BB27E}"/>
              </a:ext>
            </a:extLst>
          </p:cNvPr>
          <p:cNvPicPr>
            <a:picLocks noChangeAspect="1"/>
          </p:cNvPicPr>
          <p:nvPr/>
        </p:nvPicPr>
        <p:blipFill>
          <a:blip r:embed="rId3"/>
          <a:stretch>
            <a:fillRect/>
          </a:stretch>
        </p:blipFill>
        <p:spPr>
          <a:xfrm>
            <a:off x="8938981" y="391907"/>
            <a:ext cx="2855615" cy="1500186"/>
          </a:xfrm>
          <a:prstGeom prst="rect">
            <a:avLst/>
          </a:prstGeom>
        </p:spPr>
      </p:pic>
      <p:pic>
        <p:nvPicPr>
          <p:cNvPr id="2" name="Picture 1">
            <a:extLst>
              <a:ext uri="{FF2B5EF4-FFF2-40B4-BE49-F238E27FC236}">
                <a16:creationId xmlns:a16="http://schemas.microsoft.com/office/drawing/2014/main" id="{8B768165-EB70-9DC4-8B4A-0330B31ACD8E}"/>
              </a:ext>
            </a:extLst>
          </p:cNvPr>
          <p:cNvPicPr>
            <a:picLocks noChangeAspect="1"/>
          </p:cNvPicPr>
          <p:nvPr/>
        </p:nvPicPr>
        <p:blipFill>
          <a:blip r:embed="rId4"/>
          <a:stretch>
            <a:fillRect/>
          </a:stretch>
        </p:blipFill>
        <p:spPr>
          <a:xfrm>
            <a:off x="7900940" y="311150"/>
            <a:ext cx="3986260" cy="5651500"/>
          </a:xfrm>
          <a:prstGeom prst="rect">
            <a:avLst/>
          </a:prstGeom>
        </p:spPr>
      </p:pic>
    </p:spTree>
    <p:extLst>
      <p:ext uri="{BB962C8B-B14F-4D97-AF65-F5344CB8AC3E}">
        <p14:creationId xmlns:p14="http://schemas.microsoft.com/office/powerpoint/2010/main" val="125416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5CBA-B070-09ED-37C9-6304BCD8594F}"/>
              </a:ext>
            </a:extLst>
          </p:cNvPr>
          <p:cNvSpPr>
            <a:spLocks noGrp="1"/>
          </p:cNvSpPr>
          <p:nvPr>
            <p:ph type="title"/>
          </p:nvPr>
        </p:nvSpPr>
        <p:spPr/>
        <p:txBody>
          <a:bodyPr/>
          <a:lstStyle/>
          <a:p>
            <a:r>
              <a:rPr lang="en-US" dirty="0"/>
              <a:t>Closing slide</a:t>
            </a:r>
          </a:p>
        </p:txBody>
      </p:sp>
      <p:sp>
        <p:nvSpPr>
          <p:cNvPr id="3" name="Content Placeholder 2">
            <a:extLst>
              <a:ext uri="{FF2B5EF4-FFF2-40B4-BE49-F238E27FC236}">
                <a16:creationId xmlns:a16="http://schemas.microsoft.com/office/drawing/2014/main" id="{4C1EFC17-F7CD-ECB0-7ACF-39BFEF53EAC4}"/>
              </a:ext>
            </a:extLst>
          </p:cNvPr>
          <p:cNvSpPr>
            <a:spLocks noGrp="1"/>
          </p:cNvSpPr>
          <p:nvPr>
            <p:ph idx="1"/>
          </p:nvPr>
        </p:nvSpPr>
        <p:spPr/>
        <p:txBody>
          <a:bodyPr/>
          <a:lstStyle/>
          <a:p>
            <a:endParaRPr lang="en-US" dirty="0"/>
          </a:p>
        </p:txBody>
      </p:sp>
      <p:pic>
        <p:nvPicPr>
          <p:cNvPr id="4" name="Content Placeholder 6" descr="A picture containing text&#10;&#10;Description automatically generated">
            <a:extLst>
              <a:ext uri="{FF2B5EF4-FFF2-40B4-BE49-F238E27FC236}">
                <a16:creationId xmlns:a16="http://schemas.microsoft.com/office/drawing/2014/main" id="{05477167-60AD-49E2-4203-70768F948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228600" y="-183573"/>
            <a:ext cx="11353800" cy="7225145"/>
          </a:xfrm>
          <a:prstGeom prst="rect">
            <a:avLst/>
          </a:prstGeom>
        </p:spPr>
      </p:pic>
    </p:spTree>
    <p:extLst>
      <p:ext uri="{BB962C8B-B14F-4D97-AF65-F5344CB8AC3E}">
        <p14:creationId xmlns:p14="http://schemas.microsoft.com/office/powerpoint/2010/main" val="115476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ACITY" id="{B24DC326-BCE3-AF4E-A18A-77A0510FAB63}" vid="{65040E05-646C-FF4F-B63A-B6C78A62D6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1560</Words>
  <Application>Microsoft Office PowerPoint</Application>
  <PresentationFormat>Widescreen</PresentationFormat>
  <Paragraphs>111</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How can Ireland rapidly decarbonise energy to meet carbon budgets?  Ireland 2030 – Faster and Fairer Climate Action 22nd April, 2024</vt:lpstr>
      <vt:lpstr>No miracles necessary These 5 measures take us 90% of the way to our 2030 objective</vt:lpstr>
      <vt:lpstr>The status quo is hugely costly The energy transition brings multiple benefits</vt:lpstr>
      <vt:lpstr>Realising the benefits</vt:lpstr>
      <vt:lpstr>Transformative change</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Ireland rapidly decarbonise energy to meet carbon budgets?  Ireland 2030 – Faster and Fairer Climate Action 22nd April, 2024</dc:title>
  <dc:creator>Hannah E. Daly</dc:creator>
  <cp:lastModifiedBy>Hannah E. Daly</cp:lastModifiedBy>
  <cp:revision>3</cp:revision>
  <dcterms:created xsi:type="dcterms:W3CDTF">2024-04-19T10:26:22Z</dcterms:created>
  <dcterms:modified xsi:type="dcterms:W3CDTF">2024-04-21T17:47:25Z</dcterms:modified>
</cp:coreProperties>
</file>