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6" r:id="rId1"/>
  </p:sldMasterIdLst>
  <p:sldIdLst>
    <p:sldId id="257" r:id="rId2"/>
    <p:sldId id="297" r:id="rId3"/>
    <p:sldId id="303" r:id="rId4"/>
    <p:sldId id="298" r:id="rId5"/>
    <p:sldId id="301" r:id="rId6"/>
    <p:sldId id="299" r:id="rId7"/>
    <p:sldId id="300" r:id="rId8"/>
    <p:sldId id="302" r:id="rId9"/>
    <p:sldId id="283" r:id="rId10"/>
    <p:sldId id="294" r:id="rId11"/>
  </p:sldIdLst>
  <p:sldSz cx="12192000" cy="6858000"/>
  <p:notesSz cx="6858000" cy="9144000"/>
  <p:embeddedFontLst>
    <p:embeddedFont>
      <p:font typeface="Avenir Next LT Pro Light" panose="020B0304020202020204" pitchFamily="34" charset="0"/>
      <p:regular r:id="rId12"/>
      <p:italic r:id="rId13"/>
    </p:embeddedFont>
    <p:embeddedFont>
      <p:font typeface="Bookman Old Style" panose="02050604050505020204"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Franklin Gothic Book" panose="020B0503020102020204" pitchFamily="34" charset="0"/>
      <p:regular r:id="rId22"/>
      <p:italic r:id="rId23"/>
    </p:embeddedFont>
    <p:embeddedFont>
      <p:font typeface="Franklin Gothic Heavy" panose="020B090302010202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93A"/>
    <a:srgbClr val="60C7CC"/>
    <a:srgbClr val="C921A5"/>
    <a:srgbClr val="2E079B"/>
    <a:srgbClr val="FFF101"/>
    <a:srgbClr val="EBEEF1"/>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696" y="72"/>
      </p:cViewPr>
      <p:guideLst>
        <p:guide orient="horz" pos="2160"/>
        <p:guide pos="37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6/7/2022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6/7/2022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6/7/2022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6/7/2022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6/7/2022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6/7/2022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6/7/2022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6/7/2022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680B4-9EFC-477F-8916-00BC5493CB30}"/>
              </a:ext>
            </a:extLst>
          </p:cNvPr>
          <p:cNvSpPr/>
          <p:nvPr/>
        </p:nvSpPr>
        <p:spPr>
          <a:xfrm>
            <a:off x="0" y="0"/>
            <a:ext cx="12192000" cy="6858000"/>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8122938" y="3560439"/>
            <a:ext cx="3480942" cy="1143000"/>
          </a:xfrm>
        </p:spPr>
        <p:txBody>
          <a:bodyPr>
            <a:normAutofit/>
          </a:bodyPr>
          <a:lstStyle/>
          <a:p>
            <a:pPr>
              <a:lnSpc>
                <a:spcPct val="100000"/>
              </a:lnSpc>
              <a:spcBef>
                <a:spcPts val="600"/>
              </a:spcBef>
              <a:spcAft>
                <a:spcPts val="0"/>
              </a:spcAft>
            </a:pPr>
            <a:r>
              <a:rPr lang="en-US" cap="none" spc="0" dirty="0">
                <a:solidFill>
                  <a:schemeClr val="bg1"/>
                </a:solidFill>
                <a:latin typeface="Avenir Next LT Pro Light" panose="020B0304020202020204" pitchFamily="34" charset="0"/>
              </a:rPr>
              <a:t>Research services</a:t>
            </a:r>
          </a:p>
          <a:p>
            <a:pPr>
              <a:lnSpc>
                <a:spcPct val="100000"/>
              </a:lnSpc>
              <a:spcBef>
                <a:spcPts val="600"/>
              </a:spcBef>
              <a:spcAft>
                <a:spcPts val="0"/>
              </a:spcAft>
            </a:pPr>
            <a:r>
              <a:rPr lang="en-US" sz="1400" cap="none" spc="0" dirty="0">
                <a:solidFill>
                  <a:schemeClr val="bg1"/>
                </a:solidFill>
                <a:latin typeface="Avenir Next LT Pro Light" panose="020B0304020202020204" pitchFamily="34" charset="0"/>
              </a:rPr>
              <a:t>Est 2016</a:t>
            </a:r>
            <a:endParaRPr lang="en-US" sz="1600" cap="none" spc="0" dirty="0">
              <a:solidFill>
                <a:schemeClr val="bg1"/>
              </a:solidFill>
              <a:latin typeface="Avenir Next LT Pro Light" panose="020B0304020202020204" pitchFamily="34" charset="0"/>
            </a:endParaRPr>
          </a:p>
        </p:txBody>
      </p:sp>
      <p:pic>
        <p:nvPicPr>
          <p:cNvPr id="6" name="Picture 5">
            <a:extLst>
              <a:ext uri="{FF2B5EF4-FFF2-40B4-BE49-F238E27FC236}">
                <a16:creationId xmlns:a16="http://schemas.microsoft.com/office/drawing/2014/main" id="{C03AA6B5-71A8-4674-9E26-1DB6D029A362}"/>
              </a:ext>
            </a:extLst>
          </p:cNvPr>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 r="14978"/>
          <a:stretch/>
        </p:blipFill>
        <p:spPr>
          <a:xfrm>
            <a:off x="4174886" y="2144323"/>
            <a:ext cx="3842227" cy="2569353"/>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680B4-9EFC-477F-8916-00BC5493CB30}"/>
              </a:ext>
            </a:extLst>
          </p:cNvPr>
          <p:cNvSpPr/>
          <p:nvPr/>
        </p:nvSpPr>
        <p:spPr>
          <a:xfrm>
            <a:off x="0" y="0"/>
            <a:ext cx="12192000" cy="6858000"/>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708355" y="3238824"/>
            <a:ext cx="3480942" cy="1143000"/>
          </a:xfrm>
        </p:spPr>
        <p:txBody>
          <a:bodyPr>
            <a:normAutofit/>
          </a:bodyPr>
          <a:lstStyle/>
          <a:p>
            <a:pPr>
              <a:lnSpc>
                <a:spcPct val="100000"/>
              </a:lnSpc>
              <a:spcBef>
                <a:spcPts val="600"/>
              </a:spcBef>
              <a:spcAft>
                <a:spcPts val="0"/>
              </a:spcAft>
            </a:pPr>
            <a:r>
              <a:rPr lang="en-US" cap="none" spc="0" dirty="0">
                <a:solidFill>
                  <a:schemeClr val="bg1"/>
                </a:solidFill>
                <a:latin typeface="Avenir Next LT Pro Light" panose="020B0304020202020204" pitchFamily="34" charset="0"/>
              </a:rPr>
              <a:t>Research services</a:t>
            </a:r>
          </a:p>
          <a:p>
            <a:pPr>
              <a:lnSpc>
                <a:spcPct val="100000"/>
              </a:lnSpc>
              <a:spcBef>
                <a:spcPts val="600"/>
              </a:spcBef>
              <a:spcAft>
                <a:spcPts val="0"/>
              </a:spcAft>
            </a:pPr>
            <a:r>
              <a:rPr lang="en-US" sz="1400" cap="none" spc="0" dirty="0">
                <a:solidFill>
                  <a:schemeClr val="bg1"/>
                </a:solidFill>
                <a:latin typeface="Avenir Next LT Pro Light" panose="020B0304020202020204" pitchFamily="34" charset="0"/>
              </a:rPr>
              <a:t>Est 2016</a:t>
            </a:r>
            <a:endParaRPr lang="en-US" sz="1600" cap="none" spc="0" dirty="0">
              <a:solidFill>
                <a:schemeClr val="bg1"/>
              </a:solidFill>
              <a:latin typeface="Avenir Next LT Pro Light" panose="020B0304020202020204" pitchFamily="34" charset="0"/>
            </a:endParaRPr>
          </a:p>
        </p:txBody>
      </p:sp>
      <p:pic>
        <p:nvPicPr>
          <p:cNvPr id="6" name="Picture 5">
            <a:extLst>
              <a:ext uri="{FF2B5EF4-FFF2-40B4-BE49-F238E27FC236}">
                <a16:creationId xmlns:a16="http://schemas.microsoft.com/office/drawing/2014/main" id="{C03AA6B5-71A8-4674-9E26-1DB6D029A362}"/>
              </a:ext>
            </a:extLst>
          </p:cNvPr>
          <p:cNvPicPr>
            <a:picLocks noChangeAspect="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 r="14978"/>
          <a:stretch/>
        </p:blipFill>
        <p:spPr>
          <a:xfrm>
            <a:off x="749406" y="669471"/>
            <a:ext cx="3842227" cy="2569353"/>
          </a:xfrm>
          <a:prstGeom prst="rect">
            <a:avLst/>
          </a:prstGeom>
        </p:spPr>
      </p:pic>
    </p:spTree>
    <p:extLst>
      <p:ext uri="{BB962C8B-B14F-4D97-AF65-F5344CB8AC3E}">
        <p14:creationId xmlns:p14="http://schemas.microsoft.com/office/powerpoint/2010/main" val="371150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8438613"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1: Windfall Tax</a:t>
            </a:r>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82013"/>
            <a:ext cx="3517567" cy="1388130"/>
          </a:xfrm>
        </p:spPr>
        <p:txBody>
          <a:bodyPr>
            <a:normAutofit/>
          </a:bodyPr>
          <a:lstStyle/>
          <a:p>
            <a:r>
              <a:rPr lang="en-GB" sz="1800" b="0" i="0" u="none" strike="noStrike" dirty="0">
                <a:solidFill>
                  <a:srgbClr val="04193A"/>
                </a:solidFill>
                <a:effectLst/>
                <a:latin typeface="+mn-lt"/>
              </a:rPr>
              <a:t>“Would you support or oppose an additional one off tax on energy companies and all companies that have seen larger profits due to energy prices”</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2" name="Picture 1">
            <a:extLst>
              <a:ext uri="{FF2B5EF4-FFF2-40B4-BE49-F238E27FC236}">
                <a16:creationId xmlns:a16="http://schemas.microsoft.com/office/drawing/2014/main" id="{D5BEED0A-FC00-032D-7B6A-497BB83B8A17}"/>
              </a:ext>
            </a:extLst>
          </p:cNvPr>
          <p:cNvPicPr>
            <a:picLocks noChangeAspect="1"/>
          </p:cNvPicPr>
          <p:nvPr/>
        </p:nvPicPr>
        <p:blipFill>
          <a:blip r:embed="rId3"/>
          <a:stretch>
            <a:fillRect/>
          </a:stretch>
        </p:blipFill>
        <p:spPr>
          <a:xfrm>
            <a:off x="5236955" y="1347292"/>
            <a:ext cx="6162962" cy="3697778"/>
          </a:xfrm>
          <a:prstGeom prst="rect">
            <a:avLst/>
          </a:prstGeom>
        </p:spPr>
      </p:pic>
    </p:spTree>
    <p:extLst>
      <p:ext uri="{BB962C8B-B14F-4D97-AF65-F5344CB8AC3E}">
        <p14:creationId xmlns:p14="http://schemas.microsoft.com/office/powerpoint/2010/main" val="8099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8438613"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2: Renewable or LNG Infrastructure</a:t>
            </a:r>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82013"/>
            <a:ext cx="3517567" cy="1177114"/>
          </a:xfrm>
        </p:spPr>
        <p:txBody>
          <a:bodyPr>
            <a:normAutofit/>
          </a:bodyPr>
          <a:lstStyle/>
          <a:p>
            <a:r>
              <a:rPr lang="en-GB" sz="1800" b="0" i="0" u="none" strike="noStrike" dirty="0">
                <a:solidFill>
                  <a:srgbClr val="04193A"/>
                </a:solidFill>
                <a:effectLst/>
                <a:latin typeface="+mn-lt"/>
              </a:rPr>
              <a:t>“Which of the following should Ireland prioritise for development to provide a long term alternative to Russian gas</a:t>
            </a:r>
            <a:r>
              <a:rPr lang="en-GB" sz="1800" b="0" i="0" dirty="0">
                <a:solidFill>
                  <a:srgbClr val="4D5156"/>
                </a:solidFill>
                <a:effectLst/>
                <a:latin typeface="arial" panose="020B0604020202020204" pitchFamily="34" charset="0"/>
              </a:rPr>
              <a:t>?</a:t>
            </a:r>
            <a:r>
              <a:rPr lang="en-GB" sz="1800" b="0" i="0" u="none" strike="noStrike" dirty="0">
                <a:solidFill>
                  <a:srgbClr val="04193A"/>
                </a:solidFill>
                <a:effectLst/>
                <a:latin typeface="+mn-lt"/>
              </a:rPr>
              <a:t>”</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4" name="Picture 3">
            <a:extLst>
              <a:ext uri="{FF2B5EF4-FFF2-40B4-BE49-F238E27FC236}">
                <a16:creationId xmlns:a16="http://schemas.microsoft.com/office/drawing/2014/main" id="{1FB44C68-150B-160F-1998-23CCFB64282E}"/>
              </a:ext>
            </a:extLst>
          </p:cNvPr>
          <p:cNvPicPr>
            <a:picLocks noChangeAspect="1"/>
          </p:cNvPicPr>
          <p:nvPr/>
        </p:nvPicPr>
        <p:blipFill>
          <a:blip r:embed="rId3"/>
          <a:stretch>
            <a:fillRect/>
          </a:stretch>
        </p:blipFill>
        <p:spPr>
          <a:xfrm>
            <a:off x="5415522" y="1703771"/>
            <a:ext cx="5738012" cy="3450458"/>
          </a:xfrm>
          <a:prstGeom prst="rect">
            <a:avLst/>
          </a:prstGeom>
        </p:spPr>
      </p:pic>
    </p:spTree>
    <p:extLst>
      <p:ext uri="{BB962C8B-B14F-4D97-AF65-F5344CB8AC3E}">
        <p14:creationId xmlns:p14="http://schemas.microsoft.com/office/powerpoint/2010/main" val="135352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10574801"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3i: Measures to deal with the energy crisis (ordered from lowest to highest support</a:t>
            </a:r>
            <a:r>
              <a:rPr lang="en-GB" b="0" i="0" dirty="0">
                <a:solidFill>
                  <a:srgbClr val="202124"/>
                </a:solidFill>
                <a:effectLst/>
                <a:latin typeface="arial" panose="020B0604020202020204" pitchFamily="34" charset="0"/>
              </a:rPr>
              <a:t>)</a:t>
            </a:r>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82012"/>
            <a:ext cx="3517567" cy="1669483"/>
          </a:xfrm>
        </p:spPr>
        <p:txBody>
          <a:bodyPr>
            <a:normAutofit/>
          </a:bodyPr>
          <a:lstStyle/>
          <a:p>
            <a:r>
              <a:rPr lang="en-GB" sz="1800" b="0" i="0" u="none" strike="noStrike" dirty="0">
                <a:solidFill>
                  <a:srgbClr val="04193A"/>
                </a:solidFill>
                <a:effectLst/>
                <a:latin typeface="+mn-lt"/>
              </a:rPr>
              <a:t>“An indefinite pause on connecting new data centres to the electricity grid”</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5" name="Picture 4">
            <a:extLst>
              <a:ext uri="{FF2B5EF4-FFF2-40B4-BE49-F238E27FC236}">
                <a16:creationId xmlns:a16="http://schemas.microsoft.com/office/drawing/2014/main" id="{F82906C3-384C-267D-DADE-D985405EA74D}"/>
              </a:ext>
            </a:extLst>
          </p:cNvPr>
          <p:cNvPicPr>
            <a:picLocks noChangeAspect="1"/>
          </p:cNvPicPr>
          <p:nvPr/>
        </p:nvPicPr>
        <p:blipFill>
          <a:blip r:embed="rId3"/>
          <a:stretch>
            <a:fillRect/>
          </a:stretch>
        </p:blipFill>
        <p:spPr>
          <a:xfrm>
            <a:off x="6344571" y="2060963"/>
            <a:ext cx="4572396" cy="2743438"/>
          </a:xfrm>
          <a:prstGeom prst="rect">
            <a:avLst/>
          </a:prstGeom>
        </p:spPr>
      </p:pic>
      <p:sp>
        <p:nvSpPr>
          <p:cNvPr id="15" name="TextBox 14">
            <a:extLst>
              <a:ext uri="{FF2B5EF4-FFF2-40B4-BE49-F238E27FC236}">
                <a16:creationId xmlns:a16="http://schemas.microsoft.com/office/drawing/2014/main" id="{69F334A3-0D42-C927-DC84-C823476558B4}"/>
              </a:ext>
            </a:extLst>
          </p:cNvPr>
          <p:cNvSpPr txBox="1"/>
          <p:nvPr/>
        </p:nvSpPr>
        <p:spPr>
          <a:xfrm>
            <a:off x="1120580" y="1343003"/>
            <a:ext cx="4619038" cy="923330"/>
          </a:xfrm>
          <a:prstGeom prst="rect">
            <a:avLst/>
          </a:prstGeom>
          <a:noFill/>
        </p:spPr>
        <p:txBody>
          <a:bodyPr wrap="square">
            <a:spAutoFit/>
          </a:bodyPr>
          <a:lstStyle/>
          <a:p>
            <a:r>
              <a:rPr lang="en-GB" i="1"/>
              <a:t>In response to the energy crisis/Russian invasion of Ukraine do you support or oppose the following measures</a:t>
            </a:r>
            <a:endParaRPr lang="en-GB" i="1" dirty="0"/>
          </a:p>
        </p:txBody>
      </p:sp>
    </p:spTree>
    <p:extLst>
      <p:ext uri="{BB962C8B-B14F-4D97-AF65-F5344CB8AC3E}">
        <p14:creationId xmlns:p14="http://schemas.microsoft.com/office/powerpoint/2010/main" val="15076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8438613"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3ii: Measures to deal with the energy crisis</a:t>
            </a:r>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82012"/>
            <a:ext cx="3517567" cy="1866431"/>
          </a:xfrm>
        </p:spPr>
        <p:txBody>
          <a:bodyPr>
            <a:normAutofit/>
          </a:bodyPr>
          <a:lstStyle/>
          <a:p>
            <a:r>
              <a:rPr lang="en-GB" sz="1800" b="0" i="0" u="none" strike="noStrike" dirty="0">
                <a:solidFill>
                  <a:srgbClr val="04193A"/>
                </a:solidFill>
                <a:effectLst/>
                <a:latin typeface="+mn-lt"/>
              </a:rPr>
              <a:t>“The allocation of road space to make it safer for children to cycle and walk to school from less than 3km away”</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4" name="Picture 3">
            <a:extLst>
              <a:ext uri="{FF2B5EF4-FFF2-40B4-BE49-F238E27FC236}">
                <a16:creationId xmlns:a16="http://schemas.microsoft.com/office/drawing/2014/main" id="{46A732E4-4192-9415-DCCC-37291CB1C8F6}"/>
              </a:ext>
            </a:extLst>
          </p:cNvPr>
          <p:cNvPicPr>
            <a:picLocks noChangeAspect="1"/>
          </p:cNvPicPr>
          <p:nvPr/>
        </p:nvPicPr>
        <p:blipFill>
          <a:blip r:embed="rId3"/>
          <a:stretch>
            <a:fillRect/>
          </a:stretch>
        </p:blipFill>
        <p:spPr>
          <a:xfrm>
            <a:off x="6096000" y="2057280"/>
            <a:ext cx="4572396" cy="2743438"/>
          </a:xfrm>
          <a:prstGeom prst="rect">
            <a:avLst/>
          </a:prstGeom>
        </p:spPr>
      </p:pic>
      <p:sp>
        <p:nvSpPr>
          <p:cNvPr id="11" name="TextBox 10">
            <a:extLst>
              <a:ext uri="{FF2B5EF4-FFF2-40B4-BE49-F238E27FC236}">
                <a16:creationId xmlns:a16="http://schemas.microsoft.com/office/drawing/2014/main" id="{F230B0D4-C7F0-7A82-CB0E-4F9BDAA2F44A}"/>
              </a:ext>
            </a:extLst>
          </p:cNvPr>
          <p:cNvSpPr txBox="1"/>
          <p:nvPr/>
        </p:nvSpPr>
        <p:spPr>
          <a:xfrm>
            <a:off x="1120580" y="1343003"/>
            <a:ext cx="4619038" cy="923330"/>
          </a:xfrm>
          <a:prstGeom prst="rect">
            <a:avLst/>
          </a:prstGeom>
          <a:noFill/>
        </p:spPr>
        <p:txBody>
          <a:bodyPr wrap="square">
            <a:spAutoFit/>
          </a:bodyPr>
          <a:lstStyle/>
          <a:p>
            <a:r>
              <a:rPr lang="en-GB" i="1"/>
              <a:t>In response to the energy crisis/Russian invasion of Ukraine do you support or oppose the following measures</a:t>
            </a:r>
            <a:endParaRPr lang="en-GB" i="1" dirty="0"/>
          </a:p>
        </p:txBody>
      </p:sp>
    </p:spTree>
    <p:extLst>
      <p:ext uri="{BB962C8B-B14F-4D97-AF65-F5344CB8AC3E}">
        <p14:creationId xmlns:p14="http://schemas.microsoft.com/office/powerpoint/2010/main" val="325210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8438613" cy="646331"/>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3iii: Measures to deal with the energy crisis</a:t>
            </a:r>
            <a:endParaRPr lang="en-GB" sz="1800" dirty="0">
              <a:solidFill>
                <a:srgbClr val="04193A"/>
              </a:solidFill>
              <a:latin typeface="Franklin Gothic Heavy" panose="020B0903020102020204" pitchFamily="34" charset="0"/>
            </a:endParaRPr>
          </a:p>
          <a:p>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82012"/>
            <a:ext cx="3517567" cy="2093975"/>
          </a:xfrm>
        </p:spPr>
        <p:txBody>
          <a:bodyPr>
            <a:normAutofit/>
          </a:bodyPr>
          <a:lstStyle/>
          <a:p>
            <a:r>
              <a:rPr lang="en-GB" sz="1800" b="0" i="0" u="none" strike="noStrike" dirty="0">
                <a:solidFill>
                  <a:srgbClr val="04193A"/>
                </a:solidFill>
                <a:effectLst/>
                <a:latin typeface="+mn-lt"/>
              </a:rPr>
              <a:t>“Focusing government grants and support for home insulation and heat pumps on low income households/those most at risk of energy poverty”</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4" name="Picture 3">
            <a:extLst>
              <a:ext uri="{FF2B5EF4-FFF2-40B4-BE49-F238E27FC236}">
                <a16:creationId xmlns:a16="http://schemas.microsoft.com/office/drawing/2014/main" id="{19727845-A9CD-906A-AC68-4C9EAE9C5B50}"/>
              </a:ext>
            </a:extLst>
          </p:cNvPr>
          <p:cNvPicPr>
            <a:picLocks noChangeAspect="1"/>
          </p:cNvPicPr>
          <p:nvPr/>
        </p:nvPicPr>
        <p:blipFill>
          <a:blip r:embed="rId3"/>
          <a:stretch>
            <a:fillRect/>
          </a:stretch>
        </p:blipFill>
        <p:spPr>
          <a:xfrm>
            <a:off x="6201310" y="2057280"/>
            <a:ext cx="4572396" cy="2743438"/>
          </a:xfrm>
          <a:prstGeom prst="rect">
            <a:avLst/>
          </a:prstGeom>
        </p:spPr>
      </p:pic>
      <p:sp>
        <p:nvSpPr>
          <p:cNvPr id="11" name="TextBox 10">
            <a:extLst>
              <a:ext uri="{FF2B5EF4-FFF2-40B4-BE49-F238E27FC236}">
                <a16:creationId xmlns:a16="http://schemas.microsoft.com/office/drawing/2014/main" id="{0B0B541F-FC3B-89F2-D7B4-3B74D3148A98}"/>
              </a:ext>
            </a:extLst>
          </p:cNvPr>
          <p:cNvSpPr txBox="1"/>
          <p:nvPr/>
        </p:nvSpPr>
        <p:spPr>
          <a:xfrm>
            <a:off x="1120580" y="1343003"/>
            <a:ext cx="4619038" cy="923330"/>
          </a:xfrm>
          <a:prstGeom prst="rect">
            <a:avLst/>
          </a:prstGeom>
          <a:noFill/>
        </p:spPr>
        <p:txBody>
          <a:bodyPr wrap="square">
            <a:spAutoFit/>
          </a:bodyPr>
          <a:lstStyle/>
          <a:p>
            <a:r>
              <a:rPr lang="en-GB" i="1"/>
              <a:t>In response to the energy crisis/Russian invasion of Ukraine do you support or oppose the following measures</a:t>
            </a:r>
            <a:endParaRPr lang="en-GB" i="1" dirty="0"/>
          </a:p>
        </p:txBody>
      </p:sp>
    </p:spTree>
    <p:extLst>
      <p:ext uri="{BB962C8B-B14F-4D97-AF65-F5344CB8AC3E}">
        <p14:creationId xmlns:p14="http://schemas.microsoft.com/office/powerpoint/2010/main" val="18942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8438613"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3iv: Measures to deal with the energy crisis</a:t>
            </a:r>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82012"/>
            <a:ext cx="3517567" cy="1697619"/>
          </a:xfrm>
        </p:spPr>
        <p:txBody>
          <a:bodyPr>
            <a:normAutofit/>
          </a:bodyPr>
          <a:lstStyle/>
          <a:p>
            <a:r>
              <a:rPr lang="en-GB" sz="1800" b="0" i="0" u="none" strike="noStrike" dirty="0">
                <a:solidFill>
                  <a:srgbClr val="04193A"/>
                </a:solidFill>
                <a:effectLst/>
                <a:latin typeface="+mn-lt"/>
              </a:rPr>
              <a:t>“Free school buses for all children who live more than 3km away from school”</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4" name="Picture 3">
            <a:extLst>
              <a:ext uri="{FF2B5EF4-FFF2-40B4-BE49-F238E27FC236}">
                <a16:creationId xmlns:a16="http://schemas.microsoft.com/office/drawing/2014/main" id="{E8284990-BF28-CB54-42F9-736D5CA21DBF}"/>
              </a:ext>
            </a:extLst>
          </p:cNvPr>
          <p:cNvPicPr>
            <a:picLocks noChangeAspect="1"/>
          </p:cNvPicPr>
          <p:nvPr/>
        </p:nvPicPr>
        <p:blipFill>
          <a:blip r:embed="rId3"/>
          <a:stretch>
            <a:fillRect/>
          </a:stretch>
        </p:blipFill>
        <p:spPr>
          <a:xfrm>
            <a:off x="6081261" y="2060963"/>
            <a:ext cx="4572396" cy="2743438"/>
          </a:xfrm>
          <a:prstGeom prst="rect">
            <a:avLst/>
          </a:prstGeom>
        </p:spPr>
      </p:pic>
      <p:sp>
        <p:nvSpPr>
          <p:cNvPr id="11" name="TextBox 10">
            <a:extLst>
              <a:ext uri="{FF2B5EF4-FFF2-40B4-BE49-F238E27FC236}">
                <a16:creationId xmlns:a16="http://schemas.microsoft.com/office/drawing/2014/main" id="{3B948752-1C32-8FE0-531E-4A4B639F3837}"/>
              </a:ext>
            </a:extLst>
          </p:cNvPr>
          <p:cNvSpPr txBox="1"/>
          <p:nvPr/>
        </p:nvSpPr>
        <p:spPr>
          <a:xfrm>
            <a:off x="1120580" y="1343003"/>
            <a:ext cx="4619038" cy="923330"/>
          </a:xfrm>
          <a:prstGeom prst="rect">
            <a:avLst/>
          </a:prstGeom>
          <a:noFill/>
        </p:spPr>
        <p:txBody>
          <a:bodyPr wrap="square">
            <a:spAutoFit/>
          </a:bodyPr>
          <a:lstStyle/>
          <a:p>
            <a:r>
              <a:rPr lang="en-GB" i="1"/>
              <a:t>In response to the energy crisis/Russian invasion of Ukraine do you support or oppose the following measures</a:t>
            </a:r>
            <a:endParaRPr lang="en-GB" i="1" dirty="0"/>
          </a:p>
        </p:txBody>
      </p:sp>
    </p:spTree>
    <p:extLst>
      <p:ext uri="{BB962C8B-B14F-4D97-AF65-F5344CB8AC3E}">
        <p14:creationId xmlns:p14="http://schemas.microsoft.com/office/powerpoint/2010/main" val="425918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26CC9-AFA2-4C95-AF19-6814140710ED}"/>
              </a:ext>
            </a:extLst>
          </p:cNvPr>
          <p:cNvSpPr/>
          <p:nvPr/>
        </p:nvSpPr>
        <p:spPr>
          <a:xfrm>
            <a:off x="4199622"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E2F3737-CB51-40EC-9F42-A32C3E8DED5B}"/>
              </a:ext>
            </a:extLst>
          </p:cNvPr>
          <p:cNvSpPr/>
          <p:nvPr/>
        </p:nvSpPr>
        <p:spPr>
          <a:xfrm>
            <a:off x="7992770"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50F69256-4486-4509-8AFB-A3E240EA0AFD}"/>
              </a:ext>
            </a:extLst>
          </p:cNvPr>
          <p:cNvSpPr/>
          <p:nvPr/>
        </p:nvSpPr>
        <p:spPr>
          <a:xfrm>
            <a:off x="406474" y="5931001"/>
            <a:ext cx="3763278" cy="600684"/>
          </a:xfrm>
          <a:prstGeom prst="rect">
            <a:avLst/>
          </a:prstGeom>
          <a:solidFill>
            <a:srgbClr val="041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7354AE77-DDCF-4B37-A4E2-B37949FA93E0}"/>
              </a:ext>
            </a:extLst>
          </p:cNvPr>
          <p:cNvPicPr>
            <a:picLocks noChangeAspect="1"/>
          </p:cNvPicPr>
          <p:nvPr/>
        </p:nvPicPr>
        <p:blipFill rotWithShape="1">
          <a:blip r:embed="rId2">
            <a:extLst>
              <a:ext uri="{28A0092B-C50C-407E-A947-70E740481C1C}">
                <a14:useLocalDpi xmlns:a14="http://schemas.microsoft.com/office/drawing/2010/main" val="0"/>
              </a:ext>
            </a:extLst>
          </a:blip>
          <a:srcRect l="1" r="92333" b="86517"/>
          <a:stretch/>
        </p:blipFill>
        <p:spPr>
          <a:xfrm>
            <a:off x="0" y="-55844"/>
            <a:ext cx="12192000" cy="990208"/>
          </a:xfrm>
          <a:prstGeom prst="rect">
            <a:avLst/>
          </a:prstGeom>
          <a:solidFill>
            <a:srgbClr val="FFF101"/>
          </a:solidFill>
        </p:spPr>
      </p:pic>
      <p:sp>
        <p:nvSpPr>
          <p:cNvPr id="22" name="TextBox 21">
            <a:extLst>
              <a:ext uri="{FF2B5EF4-FFF2-40B4-BE49-F238E27FC236}">
                <a16:creationId xmlns:a16="http://schemas.microsoft.com/office/drawing/2014/main" id="{8A560DE8-ED52-4226-A3AB-DE66F29B23A7}"/>
              </a:ext>
            </a:extLst>
          </p:cNvPr>
          <p:cNvSpPr txBox="1"/>
          <p:nvPr/>
        </p:nvSpPr>
        <p:spPr>
          <a:xfrm>
            <a:off x="1181247" y="357084"/>
            <a:ext cx="8438613" cy="369332"/>
          </a:xfrm>
          <a:prstGeom prst="rect">
            <a:avLst/>
          </a:prstGeom>
          <a:noFill/>
        </p:spPr>
        <p:txBody>
          <a:bodyPr wrap="square">
            <a:spAutoFit/>
          </a:bodyPr>
          <a:lstStyle/>
          <a:p>
            <a:r>
              <a:rPr lang="en-GB" dirty="0">
                <a:solidFill>
                  <a:srgbClr val="04193A"/>
                </a:solidFill>
                <a:latin typeface="Franklin Gothic Heavy" panose="020B0903020102020204" pitchFamily="34" charset="0"/>
              </a:rPr>
              <a:t>Question 3v: Measures to deal with the energy crisis</a:t>
            </a:r>
            <a:endParaRPr lang="en-GB" sz="1800" dirty="0">
              <a:solidFill>
                <a:srgbClr val="04193A"/>
              </a:solidFill>
              <a:latin typeface="Franklin Gothic Heavy" panose="020B0903020102020204" pitchFamily="34" charset="0"/>
            </a:endParaRPr>
          </a:p>
        </p:txBody>
      </p:sp>
      <p:sp>
        <p:nvSpPr>
          <p:cNvPr id="3" name="Title 2">
            <a:extLst>
              <a:ext uri="{FF2B5EF4-FFF2-40B4-BE49-F238E27FC236}">
                <a16:creationId xmlns:a16="http://schemas.microsoft.com/office/drawing/2014/main" id="{57D73F48-EB07-49DC-9555-1138FC72666F}"/>
              </a:ext>
            </a:extLst>
          </p:cNvPr>
          <p:cNvSpPr>
            <a:spLocks noGrp="1"/>
          </p:cNvSpPr>
          <p:nvPr>
            <p:ph type="title"/>
          </p:nvPr>
        </p:nvSpPr>
        <p:spPr>
          <a:xfrm>
            <a:off x="1181247" y="2358528"/>
            <a:ext cx="3517567" cy="1289656"/>
          </a:xfrm>
        </p:spPr>
        <p:txBody>
          <a:bodyPr>
            <a:normAutofit/>
          </a:bodyPr>
          <a:lstStyle/>
          <a:p>
            <a:r>
              <a:rPr lang="en-GB" sz="1800" b="0" i="0" u="none" strike="noStrike" dirty="0">
                <a:solidFill>
                  <a:srgbClr val="04193A"/>
                </a:solidFill>
                <a:effectLst/>
                <a:latin typeface="+mn-lt"/>
              </a:rPr>
              <a:t>“Solar panels on every school in Ireland within 5 years”</a:t>
            </a:r>
            <a:endParaRPr lang="en-GB" sz="1800" dirty="0">
              <a:solidFill>
                <a:srgbClr val="04193A"/>
              </a:solidFill>
              <a:latin typeface="+mn-lt"/>
            </a:endParaRPr>
          </a:p>
        </p:txBody>
      </p:sp>
      <p:sp>
        <p:nvSpPr>
          <p:cNvPr id="13" name="TextBox 12">
            <a:extLst>
              <a:ext uri="{FF2B5EF4-FFF2-40B4-BE49-F238E27FC236}">
                <a16:creationId xmlns:a16="http://schemas.microsoft.com/office/drawing/2014/main" id="{4863D7EF-BE86-4BFA-BDB7-848637AC8D22}"/>
              </a:ext>
            </a:extLst>
          </p:cNvPr>
          <p:cNvSpPr txBox="1"/>
          <p:nvPr/>
        </p:nvSpPr>
        <p:spPr>
          <a:xfrm>
            <a:off x="529329" y="6023196"/>
            <a:ext cx="6096000" cy="369332"/>
          </a:xfrm>
          <a:prstGeom prst="rect">
            <a:avLst/>
          </a:prstGeom>
          <a:noFill/>
        </p:spPr>
        <p:txBody>
          <a:bodyPr wrap="square">
            <a:spAutoFit/>
          </a:bodyPr>
          <a:lstStyle/>
          <a:p>
            <a:r>
              <a:rPr lang="en-GB" dirty="0">
                <a:solidFill>
                  <a:schemeClr val="bg1"/>
                </a:solidFill>
              </a:rPr>
              <a:t>June</a:t>
            </a:r>
            <a:r>
              <a:rPr lang="en-GB" sz="1800" b="0" i="0" u="none" strike="noStrike" dirty="0">
                <a:solidFill>
                  <a:schemeClr val="bg1"/>
                </a:solidFill>
                <a:effectLst/>
                <a:latin typeface="+mn-lt"/>
              </a:rPr>
              <a:t> 3/4</a:t>
            </a:r>
            <a:r>
              <a:rPr lang="en-GB" sz="1800" b="0" i="0" u="none" strike="noStrike" baseline="30000" dirty="0">
                <a:solidFill>
                  <a:schemeClr val="bg1"/>
                </a:solidFill>
                <a:effectLst/>
                <a:latin typeface="+mn-lt"/>
              </a:rPr>
              <a:t>th</a:t>
            </a:r>
            <a:r>
              <a:rPr lang="en-GB" sz="1800" b="0" i="0" u="none" strike="noStrike" dirty="0">
                <a:solidFill>
                  <a:schemeClr val="bg1"/>
                </a:solidFill>
                <a:effectLst/>
                <a:latin typeface="+mn-lt"/>
              </a:rPr>
              <a:t>, Sample size 1,211</a:t>
            </a:r>
            <a:endParaRPr lang="en-GB" dirty="0">
              <a:solidFill>
                <a:schemeClr val="bg1"/>
              </a:solidFill>
            </a:endParaRPr>
          </a:p>
        </p:txBody>
      </p:sp>
      <p:pic>
        <p:nvPicPr>
          <p:cNvPr id="4" name="Picture 3">
            <a:extLst>
              <a:ext uri="{FF2B5EF4-FFF2-40B4-BE49-F238E27FC236}">
                <a16:creationId xmlns:a16="http://schemas.microsoft.com/office/drawing/2014/main" id="{7759CF6C-C1F2-E9A2-0AB8-E26212743CD6}"/>
              </a:ext>
            </a:extLst>
          </p:cNvPr>
          <p:cNvPicPr>
            <a:picLocks noChangeAspect="1"/>
          </p:cNvPicPr>
          <p:nvPr/>
        </p:nvPicPr>
        <p:blipFill>
          <a:blip r:embed="rId3"/>
          <a:stretch>
            <a:fillRect/>
          </a:stretch>
        </p:blipFill>
        <p:spPr>
          <a:xfrm>
            <a:off x="6395600" y="2060963"/>
            <a:ext cx="4572396" cy="2743438"/>
          </a:xfrm>
          <a:prstGeom prst="rect">
            <a:avLst/>
          </a:prstGeom>
        </p:spPr>
      </p:pic>
      <p:sp>
        <p:nvSpPr>
          <p:cNvPr id="11" name="TextBox 10">
            <a:extLst>
              <a:ext uri="{FF2B5EF4-FFF2-40B4-BE49-F238E27FC236}">
                <a16:creationId xmlns:a16="http://schemas.microsoft.com/office/drawing/2014/main" id="{A0AA283A-3E22-CDD8-4538-00C344EB67C2}"/>
              </a:ext>
            </a:extLst>
          </p:cNvPr>
          <p:cNvSpPr txBox="1"/>
          <p:nvPr/>
        </p:nvSpPr>
        <p:spPr>
          <a:xfrm>
            <a:off x="1120580" y="1343003"/>
            <a:ext cx="4619038" cy="923330"/>
          </a:xfrm>
          <a:prstGeom prst="rect">
            <a:avLst/>
          </a:prstGeom>
          <a:noFill/>
        </p:spPr>
        <p:txBody>
          <a:bodyPr wrap="square">
            <a:spAutoFit/>
          </a:bodyPr>
          <a:lstStyle/>
          <a:p>
            <a:r>
              <a:rPr lang="en-GB" i="1" dirty="0"/>
              <a:t>In response to the energy crisis/Russian invasion of Ukraine do you support or oppose the following measures</a:t>
            </a:r>
          </a:p>
        </p:txBody>
      </p:sp>
    </p:spTree>
    <p:extLst>
      <p:ext uri="{BB962C8B-B14F-4D97-AF65-F5344CB8AC3E}">
        <p14:creationId xmlns:p14="http://schemas.microsoft.com/office/powerpoint/2010/main" val="9536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9152C02-820B-42B1-A1D6-1259FD71D023}"/>
              </a:ext>
            </a:extLst>
          </p:cNvPr>
          <p:cNvSpPr/>
          <p:nvPr/>
        </p:nvSpPr>
        <p:spPr>
          <a:xfrm>
            <a:off x="1093818" y="5379815"/>
            <a:ext cx="8355384"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26155605-7C00-462A-9903-DD4978B0E800}"/>
              </a:ext>
            </a:extLst>
          </p:cNvPr>
          <p:cNvSpPr/>
          <p:nvPr/>
        </p:nvSpPr>
        <p:spPr>
          <a:xfrm>
            <a:off x="1093817" y="4005363"/>
            <a:ext cx="8355384"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E6A0AB57-1CA8-4DEE-95FE-A6B105B1ECC9}"/>
              </a:ext>
            </a:extLst>
          </p:cNvPr>
          <p:cNvSpPr/>
          <p:nvPr/>
        </p:nvSpPr>
        <p:spPr>
          <a:xfrm>
            <a:off x="1097280" y="1214621"/>
            <a:ext cx="8351921"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99CDE9C-B9F3-42B6-86DB-03FC5E705AC1}"/>
              </a:ext>
            </a:extLst>
          </p:cNvPr>
          <p:cNvSpPr/>
          <p:nvPr/>
        </p:nvSpPr>
        <p:spPr>
          <a:xfrm>
            <a:off x="1100621" y="2608203"/>
            <a:ext cx="8351921" cy="1109555"/>
          </a:xfrm>
          <a:prstGeom prst="rect">
            <a:avLst/>
          </a:prstGeom>
          <a:solidFill>
            <a:srgbClr val="EBEEF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Content Placeholder 2">
            <a:extLst>
              <a:ext uri="{FF2B5EF4-FFF2-40B4-BE49-F238E27FC236}">
                <a16:creationId xmlns:a16="http://schemas.microsoft.com/office/drawing/2014/main" id="{D1D66FE2-33A4-4944-9725-18C38013BA7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077"/>
          <a:stretch/>
        </p:blipFill>
        <p:spPr>
          <a:xfrm>
            <a:off x="9445740" y="1214621"/>
            <a:ext cx="1831019" cy="1108261"/>
          </a:xfrm>
          <a:effectLst>
            <a:outerShdw blurRad="50800" dist="38100" dir="5400000" algn="t" rotWithShape="0">
              <a:prstClr val="black">
                <a:alpha val="40000"/>
              </a:prstClr>
            </a:outerShdw>
          </a:effectLst>
        </p:spPr>
      </p:pic>
      <p:sp>
        <p:nvSpPr>
          <p:cNvPr id="14" name="Content Placeholder 13">
            <a:extLst>
              <a:ext uri="{FF2B5EF4-FFF2-40B4-BE49-F238E27FC236}">
                <a16:creationId xmlns:a16="http://schemas.microsoft.com/office/drawing/2014/main" id="{B6DD585A-4E20-46DD-B102-C743250A28DE}"/>
              </a:ext>
            </a:extLst>
          </p:cNvPr>
          <p:cNvSpPr>
            <a:spLocks noGrp="1"/>
          </p:cNvSpPr>
          <p:nvPr>
            <p:ph sz="half" idx="2"/>
          </p:nvPr>
        </p:nvSpPr>
        <p:spPr>
          <a:xfrm>
            <a:off x="1161103" y="2919628"/>
            <a:ext cx="8284635" cy="833718"/>
          </a:xfrm>
          <a:effectLst>
            <a:glow rad="63500">
              <a:schemeClr val="accent1">
                <a:satMod val="175000"/>
                <a:alpha val="40000"/>
              </a:schemeClr>
            </a:glow>
          </a:effectLst>
        </p:spPr>
        <p:txBody>
          <a:bodyPr>
            <a:noAutofit/>
          </a:bodyPr>
          <a:lstStyle/>
          <a:p>
            <a:pPr marL="0" indent="0">
              <a:lnSpc>
                <a:spcPct val="100000"/>
              </a:lnSpc>
              <a:spcBef>
                <a:spcPts val="0"/>
              </a:spcBef>
              <a:spcAft>
                <a:spcPts val="0"/>
              </a:spcAft>
              <a:buNone/>
            </a:pPr>
            <a:r>
              <a:rPr lang="en-IE" sz="1150" dirty="0">
                <a:solidFill>
                  <a:schemeClr val="tx1"/>
                </a:solidFill>
                <a:latin typeface="Avenir Next LT Pro Light" panose="020B0304020202020204" pitchFamily="34" charset="0"/>
              </a:rPr>
              <a:t>No. On our monthly polling weekends, our algorithm chooses 5,000 specific individuals to take part. They are chosen on the basis of their demographics and behaviours (age, gender, religious adherence, educational attainment, past voting behaviour, political interest etc.) to ensure that they are an </a:t>
            </a:r>
            <a:r>
              <a:rPr lang="en-IE" sz="1150" b="1" dirty="0">
                <a:solidFill>
                  <a:schemeClr val="tx1"/>
                </a:solidFill>
                <a:latin typeface="Avenir Next LT Pro Light" panose="020B0304020202020204" pitchFamily="34" charset="0"/>
              </a:rPr>
              <a:t>exact replica </a:t>
            </a:r>
            <a:r>
              <a:rPr lang="en-IE" sz="1150" dirty="0">
                <a:solidFill>
                  <a:schemeClr val="tx1"/>
                </a:solidFill>
                <a:latin typeface="Avenir Next LT Pro Light" panose="020B0304020202020204" pitchFamily="34" charset="0"/>
              </a:rPr>
              <a:t>of the census and within that, the most recent general election exit poll. They were initially asked this on polling day and have been re-asked and re-asked. </a:t>
            </a:r>
          </a:p>
          <a:p>
            <a:pPr marL="0" indent="0">
              <a:lnSpc>
                <a:spcPct val="100000"/>
              </a:lnSpc>
              <a:spcBef>
                <a:spcPts val="600"/>
              </a:spcBef>
              <a:spcAft>
                <a:spcPts val="0"/>
              </a:spcAft>
              <a:buNone/>
            </a:pPr>
            <a:r>
              <a:rPr lang="en-IE" sz="1150" dirty="0">
                <a:solidFill>
                  <a:srgbClr val="FF0000"/>
                </a:solidFill>
                <a:latin typeface="Avenir Next LT Pro Light" panose="020B0304020202020204" pitchFamily="34" charset="0"/>
              </a:rPr>
              <a:t>Note: This algorithm minimises design-effect error, meaning that cross-tabs tend to be more reliable.</a:t>
            </a:r>
          </a:p>
        </p:txBody>
      </p:sp>
      <p:sp>
        <p:nvSpPr>
          <p:cNvPr id="10" name="TextBox 9">
            <a:extLst>
              <a:ext uri="{FF2B5EF4-FFF2-40B4-BE49-F238E27FC236}">
                <a16:creationId xmlns:a16="http://schemas.microsoft.com/office/drawing/2014/main" id="{5C24B3F7-CE20-485F-BAE6-59DAB89172CB}"/>
              </a:ext>
            </a:extLst>
          </p:cNvPr>
          <p:cNvSpPr txBox="1"/>
          <p:nvPr/>
        </p:nvSpPr>
        <p:spPr>
          <a:xfrm>
            <a:off x="1093817" y="1531024"/>
            <a:ext cx="8351921" cy="646331"/>
          </a:xfrm>
          <a:prstGeom prst="rect">
            <a:avLst/>
          </a:prstGeom>
          <a:noFill/>
        </p:spPr>
        <p:txBody>
          <a:bodyPr wrap="square">
            <a:spAutoFit/>
          </a:bodyPr>
          <a:lstStyle/>
          <a:p>
            <a:r>
              <a:rPr lang="en-IE" sz="1150" dirty="0">
                <a:latin typeface="Avenir Next LT Pro Light" panose="020B0304020202020204" pitchFamily="34" charset="0"/>
              </a:rPr>
              <a:t>Using random digit dialling Ireland Thinks has built a panel of approximately 25,000 people, the equivalent of Thomond Park Stadium who are happy to participate in our monthly polls. This is continually topped up through advertisements targeting specific demographics as and when they are needed. </a:t>
            </a:r>
          </a:p>
        </p:txBody>
      </p:sp>
      <p:sp>
        <p:nvSpPr>
          <p:cNvPr id="17" name="TextBox 16">
            <a:extLst>
              <a:ext uri="{FF2B5EF4-FFF2-40B4-BE49-F238E27FC236}">
                <a16:creationId xmlns:a16="http://schemas.microsoft.com/office/drawing/2014/main" id="{CFF8BF0E-A65F-447A-A983-1FC0EB730B60}"/>
              </a:ext>
            </a:extLst>
          </p:cNvPr>
          <p:cNvSpPr txBox="1"/>
          <p:nvPr/>
        </p:nvSpPr>
        <p:spPr>
          <a:xfrm>
            <a:off x="1093817" y="1214621"/>
            <a:ext cx="8351921" cy="307777"/>
          </a:xfrm>
          <a:prstGeom prst="rect">
            <a:avLst/>
          </a:prstGeom>
          <a:solidFill>
            <a:srgbClr val="04193A"/>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rPr>
              <a:t>Stage 1: Where do your participants come from?</a:t>
            </a:r>
          </a:p>
        </p:txBody>
      </p:sp>
      <p:sp>
        <p:nvSpPr>
          <p:cNvPr id="24" name="TextBox 23">
            <a:extLst>
              <a:ext uri="{FF2B5EF4-FFF2-40B4-BE49-F238E27FC236}">
                <a16:creationId xmlns:a16="http://schemas.microsoft.com/office/drawing/2014/main" id="{870B894A-375D-4F65-A6BC-E15D14104DC9}"/>
              </a:ext>
            </a:extLst>
          </p:cNvPr>
          <p:cNvSpPr txBox="1"/>
          <p:nvPr/>
        </p:nvSpPr>
        <p:spPr>
          <a:xfrm>
            <a:off x="1100621" y="2596974"/>
            <a:ext cx="8348579" cy="307777"/>
          </a:xfrm>
          <a:prstGeom prst="rect">
            <a:avLst/>
          </a:prstGeom>
          <a:solidFill>
            <a:srgbClr val="C921A5"/>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latin typeface="Avenir Next LT Pro Light" panose="020B0304020202020204" pitchFamily="34" charset="0"/>
              </a:rPr>
              <a:t>Stage 2: So, these are surely highly engaged people, how are they representative?</a:t>
            </a:r>
          </a:p>
        </p:txBody>
      </p:sp>
      <p:sp>
        <p:nvSpPr>
          <p:cNvPr id="27" name="TextBox 26">
            <a:extLst>
              <a:ext uri="{FF2B5EF4-FFF2-40B4-BE49-F238E27FC236}">
                <a16:creationId xmlns:a16="http://schemas.microsoft.com/office/drawing/2014/main" id="{2D0A5CEB-696B-4B44-A16E-70BEEE8C4059}"/>
              </a:ext>
            </a:extLst>
          </p:cNvPr>
          <p:cNvSpPr txBox="1"/>
          <p:nvPr/>
        </p:nvSpPr>
        <p:spPr>
          <a:xfrm>
            <a:off x="1093817" y="4002614"/>
            <a:ext cx="8355383" cy="307777"/>
          </a:xfrm>
          <a:prstGeom prst="rect">
            <a:avLst/>
          </a:prstGeom>
          <a:solidFill>
            <a:srgbClr val="0070C0"/>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latin typeface="Avenir Next LT Pro Light" panose="020B0304020202020204" pitchFamily="34" charset="0"/>
              </a:rPr>
              <a:t>Stage 3: So how do you contact them? And how do you know the right person is answering?</a:t>
            </a:r>
          </a:p>
        </p:txBody>
      </p:sp>
      <p:sp>
        <p:nvSpPr>
          <p:cNvPr id="28" name="TextBox 27">
            <a:extLst>
              <a:ext uri="{FF2B5EF4-FFF2-40B4-BE49-F238E27FC236}">
                <a16:creationId xmlns:a16="http://schemas.microsoft.com/office/drawing/2014/main" id="{284CF18B-8C13-4F97-A0D1-18BC497A6AF0}"/>
              </a:ext>
            </a:extLst>
          </p:cNvPr>
          <p:cNvSpPr txBox="1"/>
          <p:nvPr/>
        </p:nvSpPr>
        <p:spPr>
          <a:xfrm>
            <a:off x="1093817" y="4318425"/>
            <a:ext cx="8149950" cy="1277273"/>
          </a:xfrm>
          <a:prstGeom prst="rect">
            <a:avLst/>
          </a:prstGeom>
          <a:noFill/>
          <a:effectLst>
            <a:glow rad="63500">
              <a:schemeClr val="accent1">
                <a:satMod val="175000"/>
                <a:alpha val="40000"/>
              </a:schemeClr>
            </a:glow>
          </a:effectLst>
        </p:spPr>
        <p:txBody>
          <a:bodyPr wrap="square">
            <a:spAutoFit/>
          </a:bodyPr>
          <a:lstStyle/>
          <a:p>
            <a:pPr>
              <a:buClr>
                <a:schemeClr val="accent1"/>
              </a:buClr>
              <a:buSzPct val="100000"/>
            </a:pPr>
            <a:r>
              <a:rPr lang="en-IE" sz="1150" dirty="0">
                <a:latin typeface="Avenir Next LT Pro Light" panose="020B0304020202020204" pitchFamily="34" charset="0"/>
              </a:rPr>
              <a:t>Participants are sent an SMS message with a unique URL to participate in the opinion poll. Over 90% of the population own a smartphone, far fewer are at-home during the day (for face to face), use land-lines, or respond to unsolicited calls, or emails. Any duplicated entries from the same URL are deleted as is the user. Respondents must also match the data we have on record for the respondent. </a:t>
            </a:r>
          </a:p>
          <a:p>
            <a:pPr>
              <a:spcBef>
                <a:spcPts val="600"/>
              </a:spcBef>
              <a:buClr>
                <a:schemeClr val="accent1"/>
              </a:buClr>
              <a:buSzPct val="100000"/>
            </a:pPr>
            <a:r>
              <a:rPr lang="en-IE" sz="1150" dirty="0">
                <a:solidFill>
                  <a:srgbClr val="FF0000"/>
                </a:solidFill>
                <a:latin typeface="Avenir Next LT Pro Light" panose="020B0304020202020204" pitchFamily="34" charset="0"/>
              </a:rPr>
              <a:t>Note: Here we minimise social desirability bias and non-response bias.</a:t>
            </a:r>
          </a:p>
          <a:p>
            <a:pPr>
              <a:buClr>
                <a:schemeClr val="accent1"/>
              </a:buClr>
              <a:buSzPct val="100000"/>
            </a:pPr>
            <a:endParaRPr lang="en-IE" sz="1150" dirty="0">
              <a:latin typeface="Avenir Next LT Pro Light" panose="020B0304020202020204" pitchFamily="34" charset="0"/>
            </a:endParaRPr>
          </a:p>
        </p:txBody>
      </p:sp>
      <p:sp>
        <p:nvSpPr>
          <p:cNvPr id="30" name="TextBox 29">
            <a:extLst>
              <a:ext uri="{FF2B5EF4-FFF2-40B4-BE49-F238E27FC236}">
                <a16:creationId xmlns:a16="http://schemas.microsoft.com/office/drawing/2014/main" id="{0E2B846A-BE9B-4176-9D76-8F393BC6B6E9}"/>
              </a:ext>
            </a:extLst>
          </p:cNvPr>
          <p:cNvSpPr txBox="1"/>
          <p:nvPr/>
        </p:nvSpPr>
        <p:spPr>
          <a:xfrm>
            <a:off x="1160265" y="5714914"/>
            <a:ext cx="8219024" cy="1461939"/>
          </a:xfrm>
          <a:prstGeom prst="rect">
            <a:avLst/>
          </a:prstGeom>
          <a:noFill/>
        </p:spPr>
        <p:txBody>
          <a:bodyPr wrap="square">
            <a:spAutoFit/>
          </a:bodyPr>
          <a:lstStyle/>
          <a:p>
            <a:pPr marL="0" indent="0">
              <a:buNone/>
            </a:pPr>
            <a:r>
              <a:rPr lang="en-GB" sz="1150" dirty="0">
                <a:latin typeface="Avenir Next LT Pro Light" panose="020B0304020202020204" pitchFamily="34" charset="0"/>
              </a:rPr>
              <a:t>We get over 1,000 responses within 3 hours, rising thereafter. The respondents experience is central to ensuring that we have quality responses. The polls are short, enjoyable and </a:t>
            </a:r>
            <a:r>
              <a:rPr lang="en-IE" sz="1150" dirty="0">
                <a:latin typeface="Avenir Next LT Pro Light" panose="020B0304020202020204" pitchFamily="34" charset="0"/>
              </a:rPr>
              <a:t>participants are rewarded by selecting the charity that we will donate to and results are published in a national newspaper. </a:t>
            </a:r>
            <a:r>
              <a:rPr lang="en-GB" sz="1150" dirty="0">
                <a:latin typeface="Avenir Next LT Pro Light" panose="020B0304020202020204" pitchFamily="34" charset="0"/>
              </a:rPr>
              <a:t>The responses are weighted to ensure that they are exactly representative of the population in terms of the same demographics above. </a:t>
            </a:r>
          </a:p>
          <a:p>
            <a:pPr marL="0" indent="0">
              <a:spcBef>
                <a:spcPts val="600"/>
              </a:spcBef>
              <a:buNone/>
            </a:pPr>
            <a:r>
              <a:rPr lang="en-GB" sz="1150" dirty="0">
                <a:solidFill>
                  <a:srgbClr val="FF0000"/>
                </a:solidFill>
                <a:latin typeface="Avenir Next LT Pro Light" panose="020B0304020202020204" pitchFamily="34" charset="0"/>
              </a:rPr>
              <a:t>Note: Finally we minimise respondent error and sampling error. </a:t>
            </a:r>
            <a:endParaRPr lang="en-IE" sz="1150" dirty="0">
              <a:solidFill>
                <a:srgbClr val="FF0000"/>
              </a:solidFill>
              <a:latin typeface="Avenir Next LT Pro Light" panose="020B0304020202020204" pitchFamily="34" charset="0"/>
            </a:endParaRPr>
          </a:p>
          <a:p>
            <a:pPr marL="0" indent="0">
              <a:buNone/>
            </a:pPr>
            <a:endParaRPr lang="en-GB" sz="1150" dirty="0">
              <a:latin typeface="Avenir Next LT Pro Light" panose="020B0304020202020204" pitchFamily="34" charset="0"/>
            </a:endParaRPr>
          </a:p>
          <a:p>
            <a:pPr marL="0" indent="0">
              <a:buNone/>
            </a:pPr>
            <a:endParaRPr lang="en-IE" sz="1150" dirty="0">
              <a:latin typeface="Avenir Next LT Pro Light" panose="020B0304020202020204" pitchFamily="34" charset="0"/>
            </a:endParaRPr>
          </a:p>
        </p:txBody>
      </p:sp>
      <p:sp>
        <p:nvSpPr>
          <p:cNvPr id="31" name="TextBox 30">
            <a:extLst>
              <a:ext uri="{FF2B5EF4-FFF2-40B4-BE49-F238E27FC236}">
                <a16:creationId xmlns:a16="http://schemas.microsoft.com/office/drawing/2014/main" id="{F5A0E837-E08B-4790-A6D4-C63C48E1204C}"/>
              </a:ext>
            </a:extLst>
          </p:cNvPr>
          <p:cNvSpPr txBox="1"/>
          <p:nvPr/>
        </p:nvSpPr>
        <p:spPr>
          <a:xfrm>
            <a:off x="1100621" y="5393476"/>
            <a:ext cx="8351921" cy="307777"/>
          </a:xfrm>
          <a:prstGeom prst="rect">
            <a:avLst/>
          </a:prstGeom>
          <a:solidFill>
            <a:srgbClr val="60C7CC"/>
          </a:solidFill>
          <a:effectLst>
            <a:outerShdw blurRad="50800" dist="38100" dir="10800000" algn="r" rotWithShape="0">
              <a:prstClr val="black">
                <a:alpha val="40000"/>
              </a:prstClr>
            </a:outerShdw>
          </a:effectLst>
        </p:spPr>
        <p:txBody>
          <a:bodyPr wrap="square">
            <a:spAutoFit/>
          </a:bodyPr>
          <a:lstStyle/>
          <a:p>
            <a:r>
              <a:rPr lang="en-IE" sz="1400" dirty="0">
                <a:solidFill>
                  <a:schemeClr val="bg1"/>
                </a:solidFill>
                <a:latin typeface="Avenir Next LT Pro Light" panose="020B0304020202020204" pitchFamily="34" charset="0"/>
              </a:rPr>
              <a:t>Stage 4: How long does it take? How do I know they’re responding accurately? </a:t>
            </a:r>
          </a:p>
        </p:txBody>
      </p:sp>
      <p:pic>
        <p:nvPicPr>
          <p:cNvPr id="35" name="Picture 34">
            <a:extLst>
              <a:ext uri="{FF2B5EF4-FFF2-40B4-BE49-F238E27FC236}">
                <a16:creationId xmlns:a16="http://schemas.microsoft.com/office/drawing/2014/main" id="{7DE23CFA-9BD5-4B0D-8912-F698B32B56D3}"/>
              </a:ext>
            </a:extLst>
          </p:cNvPr>
          <p:cNvPicPr>
            <a:picLocks noChangeAspect="1"/>
          </p:cNvPicPr>
          <p:nvPr/>
        </p:nvPicPr>
        <p:blipFill rotWithShape="1">
          <a:blip r:embed="rId3"/>
          <a:srcRect t="22788" b="14362"/>
          <a:stretch/>
        </p:blipFill>
        <p:spPr>
          <a:xfrm>
            <a:off x="9445741" y="4002848"/>
            <a:ext cx="1831019" cy="1110447"/>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7729B97-7437-4FB8-971A-D5D18BFD3B73}"/>
              </a:ext>
            </a:extLst>
          </p:cNvPr>
          <p:cNvPicPr>
            <a:picLocks noChangeAspect="1"/>
          </p:cNvPicPr>
          <p:nvPr/>
        </p:nvPicPr>
        <p:blipFill rotWithShape="1">
          <a:blip r:embed="rId4"/>
          <a:srcRect l="66674" r="5147"/>
          <a:stretch/>
        </p:blipFill>
        <p:spPr>
          <a:xfrm>
            <a:off x="9445740" y="2611478"/>
            <a:ext cx="1831019" cy="1106280"/>
          </a:xfrm>
          <a:prstGeom prst="rect">
            <a:avLst/>
          </a:prstGeom>
          <a:ln w="3175">
            <a:noFill/>
          </a:ln>
          <a:effectLst>
            <a:outerShdw blurRad="50800" dist="38100" dir="5400000" algn="t" rotWithShape="0">
              <a:prstClr val="black">
                <a:alpha val="40000"/>
              </a:prstClr>
            </a:outerShdw>
          </a:effectLst>
        </p:spPr>
      </p:pic>
      <p:pic>
        <p:nvPicPr>
          <p:cNvPr id="37" name="Picture 36">
            <a:extLst>
              <a:ext uri="{FF2B5EF4-FFF2-40B4-BE49-F238E27FC236}">
                <a16:creationId xmlns:a16="http://schemas.microsoft.com/office/drawing/2014/main" id="{0049F588-6CFE-47CF-8068-3E18FE1A5F98}"/>
              </a:ext>
            </a:extLst>
          </p:cNvPr>
          <p:cNvPicPr>
            <a:picLocks noChangeAspect="1"/>
          </p:cNvPicPr>
          <p:nvPr/>
        </p:nvPicPr>
        <p:blipFill>
          <a:blip r:embed="rId5"/>
          <a:stretch>
            <a:fillRect/>
          </a:stretch>
        </p:blipFill>
        <p:spPr>
          <a:xfrm>
            <a:off x="9449820" y="5393476"/>
            <a:ext cx="1831019" cy="1095894"/>
          </a:xfrm>
          <a:prstGeom prst="rect">
            <a:avLst/>
          </a:prstGeom>
          <a:effectLst>
            <a:outerShdw blurRad="50800" dist="38100" dir="5400000" algn="t" rotWithShape="0">
              <a:prstClr val="black">
                <a:alpha val="40000"/>
              </a:prstClr>
            </a:outerShdw>
          </a:effectLst>
        </p:spPr>
      </p:pic>
      <p:sp>
        <p:nvSpPr>
          <p:cNvPr id="21" name="Arrow: Curved Right 20">
            <a:extLst>
              <a:ext uri="{FF2B5EF4-FFF2-40B4-BE49-F238E27FC236}">
                <a16:creationId xmlns:a16="http://schemas.microsoft.com/office/drawing/2014/main" id="{555973F6-9F98-43B0-9775-F8BA8B78CDC1}"/>
              </a:ext>
            </a:extLst>
          </p:cNvPr>
          <p:cNvSpPr/>
          <p:nvPr/>
        </p:nvSpPr>
        <p:spPr>
          <a:xfrm>
            <a:off x="260638" y="4501987"/>
            <a:ext cx="817592" cy="1254500"/>
          </a:xfrm>
          <a:prstGeom prst="curvedRightArrow">
            <a:avLst/>
          </a:prstGeom>
          <a:gradFill>
            <a:gsLst>
              <a:gs pos="0">
                <a:srgbClr val="60C7CC"/>
              </a:gs>
              <a:gs pos="34000">
                <a:srgbClr val="60C7CC"/>
              </a:gs>
              <a:gs pos="70000">
                <a:srgbClr val="0070C0"/>
              </a:gs>
              <a:gs pos="100000">
                <a:srgbClr val="0070C0"/>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sp>
        <p:nvSpPr>
          <p:cNvPr id="22" name="Arrow: Curved Right 21">
            <a:extLst>
              <a:ext uri="{FF2B5EF4-FFF2-40B4-BE49-F238E27FC236}">
                <a16:creationId xmlns:a16="http://schemas.microsoft.com/office/drawing/2014/main" id="{1509CE95-69CE-4174-BB64-296B072E1407}"/>
              </a:ext>
            </a:extLst>
          </p:cNvPr>
          <p:cNvSpPr/>
          <p:nvPr/>
        </p:nvSpPr>
        <p:spPr>
          <a:xfrm>
            <a:off x="261045" y="3075375"/>
            <a:ext cx="817592" cy="1254500"/>
          </a:xfrm>
          <a:prstGeom prst="curvedRightArrow">
            <a:avLst/>
          </a:prstGeom>
          <a:gradFill>
            <a:gsLst>
              <a:gs pos="0">
                <a:srgbClr val="0070C0"/>
              </a:gs>
              <a:gs pos="34000">
                <a:srgbClr val="0070C0"/>
              </a:gs>
              <a:gs pos="70000">
                <a:srgbClr val="C921A5"/>
              </a:gs>
              <a:gs pos="100000">
                <a:srgbClr val="C921A5"/>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sp>
        <p:nvSpPr>
          <p:cNvPr id="23" name="Arrow: Curved Right 22">
            <a:extLst>
              <a:ext uri="{FF2B5EF4-FFF2-40B4-BE49-F238E27FC236}">
                <a16:creationId xmlns:a16="http://schemas.microsoft.com/office/drawing/2014/main" id="{64FFB349-F2C6-45E7-8CCC-C14E8FD7B5E3}"/>
              </a:ext>
            </a:extLst>
          </p:cNvPr>
          <p:cNvSpPr/>
          <p:nvPr/>
        </p:nvSpPr>
        <p:spPr>
          <a:xfrm>
            <a:off x="261045" y="1705717"/>
            <a:ext cx="817592" cy="1254500"/>
          </a:xfrm>
          <a:prstGeom prst="curvedRightArrow">
            <a:avLst/>
          </a:prstGeom>
          <a:gradFill>
            <a:gsLst>
              <a:gs pos="0">
                <a:srgbClr val="C921A5"/>
              </a:gs>
              <a:gs pos="34000">
                <a:srgbClr val="C921A5"/>
              </a:gs>
              <a:gs pos="70000">
                <a:schemeClr val="tx1"/>
              </a:gs>
              <a:gs pos="100000">
                <a:schemeClr val="tx1"/>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pic>
        <p:nvPicPr>
          <p:cNvPr id="25" name="Picture 24">
            <a:extLst>
              <a:ext uri="{FF2B5EF4-FFF2-40B4-BE49-F238E27FC236}">
                <a16:creationId xmlns:a16="http://schemas.microsoft.com/office/drawing/2014/main" id="{415ED434-A80D-41E7-AFE9-046B0FE7B8A7}"/>
              </a:ext>
            </a:extLst>
          </p:cNvPr>
          <p:cNvPicPr>
            <a:picLocks noChangeAspect="1"/>
          </p:cNvPicPr>
          <p:nvPr/>
        </p:nvPicPr>
        <p:blipFill rotWithShape="1">
          <a:blip r:embed="rId6">
            <a:extLst>
              <a:ext uri="{28A0092B-C50C-407E-A947-70E740481C1C}">
                <a14:useLocalDpi xmlns:a14="http://schemas.microsoft.com/office/drawing/2010/main" val="0"/>
              </a:ext>
            </a:extLst>
          </a:blip>
          <a:srcRect l="1" r="92333" b="86517"/>
          <a:stretch/>
        </p:blipFill>
        <p:spPr>
          <a:xfrm>
            <a:off x="0" y="1"/>
            <a:ext cx="12192000" cy="990208"/>
          </a:xfrm>
          <a:prstGeom prst="rect">
            <a:avLst/>
          </a:prstGeom>
          <a:solidFill>
            <a:srgbClr val="FFF101"/>
          </a:solidFill>
        </p:spPr>
      </p:pic>
      <p:sp>
        <p:nvSpPr>
          <p:cNvPr id="7" name="Title 6">
            <a:extLst>
              <a:ext uri="{FF2B5EF4-FFF2-40B4-BE49-F238E27FC236}">
                <a16:creationId xmlns:a16="http://schemas.microsoft.com/office/drawing/2014/main" id="{985562C2-8141-498C-9AA4-E901793318F2}"/>
              </a:ext>
            </a:extLst>
          </p:cNvPr>
          <p:cNvSpPr>
            <a:spLocks noGrp="1"/>
          </p:cNvSpPr>
          <p:nvPr>
            <p:ph type="title"/>
          </p:nvPr>
        </p:nvSpPr>
        <p:spPr>
          <a:xfrm>
            <a:off x="1001486" y="376363"/>
            <a:ext cx="10058400" cy="341632"/>
          </a:xfrm>
          <a:noFill/>
        </p:spPr>
        <p:txBody>
          <a:bodyPr wrap="square">
            <a:spAutoFit/>
          </a:bodyPr>
          <a:lstStyle/>
          <a:p>
            <a:r>
              <a:rPr lang="en-IE" sz="1800" dirty="0">
                <a:solidFill>
                  <a:srgbClr val="04193A"/>
                </a:solidFill>
                <a:latin typeface="Franklin Gothic Heavy" panose="020B0903020102020204" pitchFamily="34" charset="0"/>
                <a:ea typeface="+mn-ea"/>
                <a:cs typeface="+mn-cs"/>
              </a:rPr>
              <a:t>What is our polling methodology?</a:t>
            </a:r>
          </a:p>
        </p:txBody>
      </p:sp>
    </p:spTree>
    <p:extLst>
      <p:ext uri="{BB962C8B-B14F-4D97-AF65-F5344CB8AC3E}">
        <p14:creationId xmlns:p14="http://schemas.microsoft.com/office/powerpoint/2010/main" val="240502734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{6359D1DF-983D-460B-B235-F6711CB08FA9}tf56160789_win32</Template>
  <TotalTime>3911</TotalTime>
  <Words>753</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Franklin Gothic Heavy</vt:lpstr>
      <vt:lpstr>Arial</vt:lpstr>
      <vt:lpstr>Franklin Gothic Book</vt:lpstr>
      <vt:lpstr>Avenir Next LT Pro Light</vt:lpstr>
      <vt:lpstr>Bookman Old Style</vt:lpstr>
      <vt:lpstr>1_RetrospectVTI</vt:lpstr>
      <vt:lpstr>PowerPoint Presentation</vt:lpstr>
      <vt:lpstr>“Would you support or oppose an additional one off tax on energy companies and all companies that have seen larger profits due to energy prices”</vt:lpstr>
      <vt:lpstr>“Which of the following should Ireland prioritise for development to provide a long term alternative to Russian gas?”</vt:lpstr>
      <vt:lpstr>“An indefinite pause on connecting new data centres to the electricity grid”</vt:lpstr>
      <vt:lpstr>“The allocation of road space to make it safer for children to cycle and walk to school from less than 3km away”</vt:lpstr>
      <vt:lpstr>“Focusing government grants and support for home insulation and heat pumps on low income households/those most at risk of energy poverty”</vt:lpstr>
      <vt:lpstr>“Free school buses for all children who live more than 3km away from school”</vt:lpstr>
      <vt:lpstr>“Solar panels on every school in Ireland within 5 years”</vt:lpstr>
      <vt:lpstr>What is our polling methodology?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Ireland Thinks</dc:title>
  <dc:creator>Conan O Broin</dc:creator>
  <cp:lastModifiedBy>Kevin Cunningham</cp:lastModifiedBy>
  <cp:revision>34</cp:revision>
  <dcterms:created xsi:type="dcterms:W3CDTF">2021-11-17T10:22:31Z</dcterms:created>
  <dcterms:modified xsi:type="dcterms:W3CDTF">2022-06-06T23:28:13Z</dcterms:modified>
</cp:coreProperties>
</file>